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44f1c804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44f1c804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44f1c80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44f1c80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44f1c804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44f1c804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44f1c804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44f1c804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d32f77de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0d32f77de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eac457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eac457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d32f77de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d32f77de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44f1c804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44f1c804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44f1c804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44f1c804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44f1c804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44f1c804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d32f77d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d32f77d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44f1c804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44f1c804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e881843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e881843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e881843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e881843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e881843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e881843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e881843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e881843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d32f77de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0d32f77de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e881843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e881843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e881843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e881843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e881843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e881843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d32f77de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0d32f77de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44f1c804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44f1c804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de14915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de14915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d32f77de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d32f77de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d32f77de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d32f77de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44f1c804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44f1c804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44f1c804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44f1c804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44f1c804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44f1c804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d32f77de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d32f77de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archive.ics.uci.edu/dataset/848/secondary+mushroom+datas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m</a:t>
            </a:r>
            <a:r>
              <a:rPr lang="en" sz="2640"/>
              <a:t>ushroom!</a:t>
            </a:r>
            <a:endParaRPr sz="2640"/>
          </a:p>
          <a:p>
            <a:pPr indent="0" lvl="0" marL="0" rtl="0" algn="l">
              <a:spcBef>
                <a:spcPts val="0"/>
              </a:spcBef>
              <a:spcAft>
                <a:spcPts val="0"/>
              </a:spcAft>
              <a:buSzPts val="990"/>
              <a:buNone/>
            </a:pPr>
            <a:r>
              <a:rPr lang="en" sz="2640"/>
              <a:t>(Classifying Mushrooms as Edible or Poisonous)</a:t>
            </a:r>
            <a:endParaRPr sz="2640"/>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a:t>
            </a:r>
            <a:r>
              <a:rPr b="1" lang="en"/>
              <a:t>rya bharath and james wright</a:t>
            </a:r>
            <a:endParaRPr b="1"/>
          </a:p>
        </p:txBody>
      </p:sp>
      <p:pic>
        <p:nvPicPr>
          <p:cNvPr id="66" name="Google Shape;66;p13"/>
          <p:cNvPicPr preferRelativeResize="0"/>
          <p:nvPr/>
        </p:nvPicPr>
        <p:blipFill>
          <a:blip r:embed="rId3">
            <a:alphaModFix/>
          </a:blip>
          <a:stretch>
            <a:fillRect/>
          </a:stretch>
        </p:blipFill>
        <p:spPr>
          <a:xfrm>
            <a:off x="4706700" y="1974625"/>
            <a:ext cx="4284901" cy="28885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CfsSubsetEval</a:t>
            </a:r>
            <a:endParaRPr/>
          </a:p>
        </p:txBody>
      </p:sp>
      <p:sp>
        <p:nvSpPr>
          <p:cNvPr id="128" name="Google Shape;128;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Missing values as “?”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Missing values as mean/mode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9" name="Google Shape;129;p22"/>
          <p:cNvPicPr preferRelativeResize="0"/>
          <p:nvPr/>
        </p:nvPicPr>
        <p:blipFill>
          <a:blip r:embed="rId3">
            <a:alphaModFix/>
          </a:blip>
          <a:stretch>
            <a:fillRect/>
          </a:stretch>
        </p:blipFill>
        <p:spPr>
          <a:xfrm>
            <a:off x="4882800" y="882900"/>
            <a:ext cx="3241500" cy="1911975"/>
          </a:xfrm>
          <a:prstGeom prst="rect">
            <a:avLst/>
          </a:prstGeom>
          <a:noFill/>
          <a:ln cap="flat" cmpd="sng" w="12700">
            <a:solidFill>
              <a:srgbClr val="000000"/>
            </a:solidFill>
            <a:prstDash val="solid"/>
            <a:miter lim="8000"/>
            <a:headEnd len="sm" w="sm" type="none"/>
            <a:tailEnd len="sm" w="sm" type="none"/>
          </a:ln>
        </p:spPr>
      </p:pic>
      <p:pic>
        <p:nvPicPr>
          <p:cNvPr id="130" name="Google Shape;130;p22"/>
          <p:cNvPicPr preferRelativeResize="0"/>
          <p:nvPr/>
        </p:nvPicPr>
        <p:blipFill>
          <a:blip r:embed="rId4">
            <a:alphaModFix/>
          </a:blip>
          <a:stretch>
            <a:fillRect/>
          </a:stretch>
        </p:blipFill>
        <p:spPr>
          <a:xfrm>
            <a:off x="4882796" y="3207125"/>
            <a:ext cx="3373650" cy="18054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CorrelationAttributeEval</a:t>
            </a:r>
            <a:endParaRPr sz="2200"/>
          </a:p>
        </p:txBody>
      </p:sp>
      <p:sp>
        <p:nvSpPr>
          <p:cNvPr id="136" name="Google Shape;136;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Missing values as “?” (cut-off 0.08)</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Missing </a:t>
            </a:r>
            <a:r>
              <a:rPr lang="en"/>
              <a:t>values</a:t>
            </a:r>
            <a:r>
              <a:rPr lang="en"/>
              <a:t> as mean/mode (cut-off 0.08)</a:t>
            </a:r>
            <a:endParaRPr/>
          </a:p>
          <a:p>
            <a:pPr indent="0" lvl="0" marL="0" rtl="0" algn="l">
              <a:spcBef>
                <a:spcPts val="1200"/>
              </a:spcBef>
              <a:spcAft>
                <a:spcPts val="1200"/>
              </a:spcAft>
              <a:buNone/>
            </a:pPr>
            <a:r>
              <a:t/>
            </a:r>
            <a:endParaRPr/>
          </a:p>
        </p:txBody>
      </p:sp>
      <p:pic>
        <p:nvPicPr>
          <p:cNvPr id="137" name="Google Shape;137;p23"/>
          <p:cNvPicPr preferRelativeResize="0"/>
          <p:nvPr/>
        </p:nvPicPr>
        <p:blipFill>
          <a:blip r:embed="rId3">
            <a:alphaModFix/>
          </a:blip>
          <a:stretch>
            <a:fillRect/>
          </a:stretch>
        </p:blipFill>
        <p:spPr>
          <a:xfrm>
            <a:off x="4868100" y="816600"/>
            <a:ext cx="3300300" cy="1953100"/>
          </a:xfrm>
          <a:prstGeom prst="rect">
            <a:avLst/>
          </a:prstGeom>
          <a:noFill/>
          <a:ln cap="flat" cmpd="sng" w="12700">
            <a:solidFill>
              <a:srgbClr val="000000"/>
            </a:solidFill>
            <a:prstDash val="solid"/>
            <a:miter lim="8000"/>
            <a:headEnd len="sm" w="sm" type="none"/>
            <a:tailEnd len="sm" w="sm" type="none"/>
          </a:ln>
        </p:spPr>
      </p:pic>
      <p:pic>
        <p:nvPicPr>
          <p:cNvPr id="138" name="Google Shape;138;p23"/>
          <p:cNvPicPr preferRelativeResize="0"/>
          <p:nvPr/>
        </p:nvPicPr>
        <p:blipFill>
          <a:blip r:embed="rId4">
            <a:alphaModFix/>
          </a:blip>
          <a:stretch>
            <a:fillRect/>
          </a:stretch>
        </p:blipFill>
        <p:spPr>
          <a:xfrm>
            <a:off x="4868100" y="3075050"/>
            <a:ext cx="3413100" cy="201985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InfoGainAttributeEval</a:t>
            </a:r>
            <a:endParaRPr sz="2500"/>
          </a:p>
        </p:txBody>
      </p:sp>
      <p:sp>
        <p:nvSpPr>
          <p:cNvPr id="144" name="Google Shape;144;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Missing values as “?” (cut-off 0.025)</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Missing </a:t>
            </a:r>
            <a:r>
              <a:rPr lang="en"/>
              <a:t>values</a:t>
            </a:r>
            <a:r>
              <a:rPr lang="en"/>
              <a:t> as mean/mode (cut-off 0.04)</a:t>
            </a:r>
            <a:endParaRPr/>
          </a:p>
          <a:p>
            <a:pPr indent="0" lvl="0" marL="0" rtl="0" algn="l">
              <a:spcBef>
                <a:spcPts val="1200"/>
              </a:spcBef>
              <a:spcAft>
                <a:spcPts val="1200"/>
              </a:spcAft>
              <a:buNone/>
            </a:pPr>
            <a:r>
              <a:t/>
            </a:r>
            <a:endParaRPr/>
          </a:p>
        </p:txBody>
      </p:sp>
      <p:pic>
        <p:nvPicPr>
          <p:cNvPr id="145" name="Google Shape;145;p24"/>
          <p:cNvPicPr preferRelativeResize="0"/>
          <p:nvPr/>
        </p:nvPicPr>
        <p:blipFill>
          <a:blip r:embed="rId3">
            <a:alphaModFix/>
          </a:blip>
          <a:stretch>
            <a:fillRect/>
          </a:stretch>
        </p:blipFill>
        <p:spPr>
          <a:xfrm>
            <a:off x="4839375" y="828000"/>
            <a:ext cx="3382125" cy="2008125"/>
          </a:xfrm>
          <a:prstGeom prst="rect">
            <a:avLst/>
          </a:prstGeom>
          <a:noFill/>
          <a:ln cap="flat" cmpd="sng" w="12700">
            <a:solidFill>
              <a:srgbClr val="000000"/>
            </a:solidFill>
            <a:prstDash val="solid"/>
            <a:miter lim="8000"/>
            <a:headEnd len="sm" w="sm" type="none"/>
            <a:tailEnd len="sm" w="sm" type="none"/>
          </a:ln>
        </p:spPr>
      </p:pic>
      <p:pic>
        <p:nvPicPr>
          <p:cNvPr id="146" name="Google Shape;146;p24"/>
          <p:cNvPicPr preferRelativeResize="0"/>
          <p:nvPr/>
        </p:nvPicPr>
        <p:blipFill>
          <a:blip r:embed="rId4">
            <a:alphaModFix/>
          </a:blip>
          <a:stretch>
            <a:fillRect/>
          </a:stretch>
        </p:blipFill>
        <p:spPr>
          <a:xfrm>
            <a:off x="4839375" y="3183492"/>
            <a:ext cx="3382125" cy="1862808"/>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OneRAttributeEval</a:t>
            </a:r>
            <a:endParaRPr/>
          </a:p>
        </p:txBody>
      </p:sp>
      <p:sp>
        <p:nvSpPr>
          <p:cNvPr id="152" name="Google Shape;152;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Missing values as “?” (cut-off 57.5)</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Missing </a:t>
            </a:r>
            <a:r>
              <a:rPr lang="en"/>
              <a:t>values</a:t>
            </a:r>
            <a:r>
              <a:rPr lang="en"/>
              <a:t> as mean/mode (cut-off 57.5)</a:t>
            </a:r>
            <a:endParaRPr/>
          </a:p>
        </p:txBody>
      </p:sp>
      <p:pic>
        <p:nvPicPr>
          <p:cNvPr id="153" name="Google Shape;153;p25"/>
          <p:cNvPicPr preferRelativeResize="0"/>
          <p:nvPr/>
        </p:nvPicPr>
        <p:blipFill>
          <a:blip r:embed="rId3">
            <a:alphaModFix/>
          </a:blip>
          <a:stretch>
            <a:fillRect/>
          </a:stretch>
        </p:blipFill>
        <p:spPr>
          <a:xfrm>
            <a:off x="4835949" y="881400"/>
            <a:ext cx="3393650" cy="1908925"/>
          </a:xfrm>
          <a:prstGeom prst="rect">
            <a:avLst/>
          </a:prstGeom>
          <a:noFill/>
          <a:ln cap="flat" cmpd="sng" w="12700">
            <a:solidFill>
              <a:srgbClr val="000000"/>
            </a:solidFill>
            <a:prstDash val="solid"/>
            <a:miter lim="8000"/>
            <a:headEnd len="sm" w="sm" type="none"/>
            <a:tailEnd len="sm" w="sm" type="none"/>
          </a:ln>
        </p:spPr>
      </p:pic>
      <p:pic>
        <p:nvPicPr>
          <p:cNvPr id="154" name="Google Shape;154;p25"/>
          <p:cNvPicPr preferRelativeResize="0"/>
          <p:nvPr/>
        </p:nvPicPr>
        <p:blipFill>
          <a:blip r:embed="rId4">
            <a:alphaModFix/>
          </a:blip>
          <a:stretch>
            <a:fillRect/>
          </a:stretch>
        </p:blipFill>
        <p:spPr>
          <a:xfrm>
            <a:off x="4835950" y="3151475"/>
            <a:ext cx="3393650" cy="1869167"/>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Intuitive Selection</a:t>
            </a:r>
            <a:endParaRPr/>
          </a:p>
        </p:txBody>
      </p:sp>
      <p:sp>
        <p:nvSpPr>
          <p:cNvPr id="160" name="Google Shape;160;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Cap-shape</a:t>
            </a:r>
            <a:endParaRPr sz="1400"/>
          </a:p>
          <a:p>
            <a:pPr indent="0" lvl="0" marL="0" rtl="0" algn="l">
              <a:spcBef>
                <a:spcPts val="0"/>
              </a:spcBef>
              <a:spcAft>
                <a:spcPts val="0"/>
              </a:spcAft>
              <a:buNone/>
            </a:pPr>
            <a:r>
              <a:rPr lang="en" sz="1400"/>
              <a:t>Cap-surface</a:t>
            </a:r>
            <a:endParaRPr sz="1400"/>
          </a:p>
          <a:p>
            <a:pPr indent="0" lvl="0" marL="0" rtl="0" algn="l">
              <a:spcBef>
                <a:spcPts val="0"/>
              </a:spcBef>
              <a:spcAft>
                <a:spcPts val="0"/>
              </a:spcAft>
              <a:buNone/>
            </a:pPr>
            <a:r>
              <a:rPr lang="en" sz="1400"/>
              <a:t>Cap-color</a:t>
            </a:r>
            <a:endParaRPr sz="1400"/>
          </a:p>
          <a:p>
            <a:pPr indent="0" lvl="0" marL="0" rtl="0" algn="l">
              <a:spcBef>
                <a:spcPts val="0"/>
              </a:spcBef>
              <a:spcAft>
                <a:spcPts val="0"/>
              </a:spcAft>
              <a:buNone/>
            </a:pPr>
            <a:r>
              <a:rPr lang="en" sz="1400"/>
              <a:t>Gill-color</a:t>
            </a:r>
            <a:endParaRPr sz="1400"/>
          </a:p>
          <a:p>
            <a:pPr indent="0" lvl="0" marL="0" rtl="0" algn="l">
              <a:spcBef>
                <a:spcPts val="0"/>
              </a:spcBef>
              <a:spcAft>
                <a:spcPts val="0"/>
              </a:spcAft>
              <a:buNone/>
            </a:pPr>
            <a:r>
              <a:rPr lang="en" sz="1400"/>
              <a:t>Stem-surface</a:t>
            </a:r>
            <a:endParaRPr sz="1400"/>
          </a:p>
          <a:p>
            <a:pPr indent="0" lvl="0" marL="0" rtl="0" algn="l">
              <a:spcBef>
                <a:spcPts val="0"/>
              </a:spcBef>
              <a:spcAft>
                <a:spcPts val="0"/>
              </a:spcAft>
              <a:buNone/>
            </a:pPr>
            <a:r>
              <a:rPr lang="en" sz="1400"/>
              <a:t>Stem-color</a:t>
            </a:r>
            <a:endParaRPr sz="1400"/>
          </a:p>
          <a:p>
            <a:pPr indent="0" lvl="0" marL="0" rtl="0" algn="l">
              <a:spcBef>
                <a:spcPts val="0"/>
              </a:spcBef>
              <a:spcAft>
                <a:spcPts val="0"/>
              </a:spcAft>
              <a:buNone/>
            </a:pPr>
            <a:r>
              <a:rPr lang="en" sz="1400"/>
              <a:t>Veil-type</a:t>
            </a:r>
            <a:endParaRPr sz="1400"/>
          </a:p>
          <a:p>
            <a:pPr indent="0" lvl="0" marL="0" rtl="0" algn="l">
              <a:spcBef>
                <a:spcPts val="0"/>
              </a:spcBef>
              <a:spcAft>
                <a:spcPts val="0"/>
              </a:spcAft>
              <a:buNone/>
            </a:pPr>
            <a:r>
              <a:rPr lang="en" sz="1400"/>
              <a:t>Veil-color</a:t>
            </a:r>
            <a:endParaRPr sz="1400"/>
          </a:p>
          <a:p>
            <a:pPr indent="0" lvl="0" marL="0" rtl="0" algn="l">
              <a:spcBef>
                <a:spcPts val="0"/>
              </a:spcBef>
              <a:spcAft>
                <a:spcPts val="0"/>
              </a:spcAft>
              <a:buNone/>
            </a:pPr>
            <a:r>
              <a:rPr lang="en" sz="1400"/>
              <a:t>Has-ring</a:t>
            </a:r>
            <a:endParaRPr sz="1400"/>
          </a:p>
          <a:p>
            <a:pPr indent="0" lvl="0" marL="0" rtl="0" algn="l">
              <a:spcBef>
                <a:spcPts val="0"/>
              </a:spcBef>
              <a:spcAft>
                <a:spcPts val="0"/>
              </a:spcAft>
              <a:buNone/>
            </a:pPr>
            <a:r>
              <a:rPr lang="en" sz="1400"/>
              <a:t>Ring-type</a:t>
            </a:r>
            <a:endParaRPr sz="1400"/>
          </a:p>
          <a:p>
            <a:pPr indent="0" lvl="0" marL="0" rtl="0" algn="l">
              <a:spcBef>
                <a:spcPts val="0"/>
              </a:spcBef>
              <a:spcAft>
                <a:spcPts val="0"/>
              </a:spcAft>
              <a:buNone/>
            </a:pPr>
            <a:r>
              <a:rPr lang="en" sz="1400"/>
              <a:t>Spore-print-color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200"/>
              <a:t>We chose these because poisonous plants and animals are usually identifiable by their shape and color, not necessarily their size</a:t>
            </a:r>
            <a:endParaRPr sz="1200"/>
          </a:p>
          <a:p>
            <a:pPr indent="-317500" lvl="1" marL="914400" rtl="0" algn="l">
              <a:spcBef>
                <a:spcPts val="0"/>
              </a:spcBef>
              <a:spcAft>
                <a:spcPts val="0"/>
              </a:spcAft>
              <a:buSzPts val="1400"/>
              <a:buChar char="○"/>
            </a:pPr>
            <a:r>
              <a:rPr lang="en" sz="1200"/>
              <a:t>We thus removed the attributes that had to do with the measurements of the mushrooms, as well as some others like season and habitat that we thought were likely not related as much to the class</a:t>
            </a:r>
            <a:endParaRPr sz="1200"/>
          </a:p>
        </p:txBody>
      </p:sp>
      <p:pic>
        <p:nvPicPr>
          <p:cNvPr id="161" name="Google Shape;161;p26"/>
          <p:cNvPicPr preferRelativeResize="0"/>
          <p:nvPr/>
        </p:nvPicPr>
        <p:blipFill>
          <a:blip r:embed="rId3">
            <a:alphaModFix/>
          </a:blip>
          <a:stretch>
            <a:fillRect/>
          </a:stretch>
        </p:blipFill>
        <p:spPr>
          <a:xfrm>
            <a:off x="489900" y="1346054"/>
            <a:ext cx="2408350" cy="240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 Selected Attributes</a:t>
            </a:r>
            <a:endParaRPr/>
          </a:p>
        </p:txBody>
      </p:sp>
      <p:sp>
        <p:nvSpPr>
          <p:cNvPr id="167" name="Google Shape;167;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Several attributes consistently appeared in the attribute selection algorithms </a:t>
            </a:r>
            <a:endParaRPr/>
          </a:p>
          <a:p>
            <a:pPr indent="-298450" lvl="1" marL="914400" rtl="0" algn="l">
              <a:spcBef>
                <a:spcPts val="0"/>
              </a:spcBef>
              <a:spcAft>
                <a:spcPts val="0"/>
              </a:spcAft>
              <a:buSzPts val="1100"/>
              <a:buChar char="○"/>
            </a:pPr>
            <a:r>
              <a:rPr lang="en"/>
              <a:t>Stem-width</a:t>
            </a:r>
            <a:endParaRPr/>
          </a:p>
          <a:p>
            <a:pPr indent="-298450" lvl="1" marL="914400" rtl="0" algn="l">
              <a:spcBef>
                <a:spcPts val="0"/>
              </a:spcBef>
              <a:spcAft>
                <a:spcPts val="0"/>
              </a:spcAft>
              <a:buSzPts val="1100"/>
              <a:buChar char="○"/>
            </a:pPr>
            <a:r>
              <a:rPr lang="en"/>
              <a:t>Stem-height</a:t>
            </a:r>
            <a:endParaRPr/>
          </a:p>
          <a:p>
            <a:pPr indent="-298450" lvl="1" marL="914400" rtl="0" algn="l">
              <a:spcBef>
                <a:spcPts val="0"/>
              </a:spcBef>
              <a:spcAft>
                <a:spcPts val="0"/>
              </a:spcAft>
              <a:buSzPts val="1100"/>
              <a:buChar char="○"/>
            </a:pPr>
            <a:r>
              <a:rPr lang="en"/>
              <a:t>Stem-color</a:t>
            </a:r>
            <a:endParaRPr/>
          </a:p>
          <a:p>
            <a:pPr indent="-298450" lvl="1" marL="914400" rtl="0" algn="l">
              <a:spcBef>
                <a:spcPts val="0"/>
              </a:spcBef>
              <a:spcAft>
                <a:spcPts val="0"/>
              </a:spcAft>
              <a:buSzPts val="1100"/>
              <a:buChar char="○"/>
            </a:pPr>
            <a:r>
              <a:rPr lang="en"/>
              <a:t>Cap-color</a:t>
            </a:r>
            <a:endParaRPr/>
          </a:p>
          <a:p>
            <a:pPr indent="-298450" lvl="1" marL="914400" rtl="0" algn="l">
              <a:spcBef>
                <a:spcPts val="0"/>
              </a:spcBef>
              <a:spcAft>
                <a:spcPts val="0"/>
              </a:spcAft>
              <a:buSzPts val="1100"/>
              <a:buChar char="○"/>
            </a:pPr>
            <a:r>
              <a:rPr lang="en"/>
              <a:t>Gill-attachment</a:t>
            </a:r>
            <a:endParaRPr/>
          </a:p>
          <a:p>
            <a:pPr indent="-298450" lvl="1" marL="914400" rtl="0" algn="l">
              <a:spcBef>
                <a:spcPts val="0"/>
              </a:spcBef>
              <a:spcAft>
                <a:spcPts val="0"/>
              </a:spcAft>
              <a:buSzPts val="1100"/>
              <a:buChar char="○"/>
            </a:pPr>
            <a:r>
              <a:rPr lang="en"/>
              <a:t>Cap-diameter</a:t>
            </a:r>
            <a:endParaRPr/>
          </a:p>
          <a:p>
            <a:pPr indent="-311150" lvl="0" marL="457200" rtl="0" algn="l">
              <a:spcBef>
                <a:spcPts val="0"/>
              </a:spcBef>
              <a:spcAft>
                <a:spcPts val="0"/>
              </a:spcAft>
              <a:buSzPts val="1300"/>
              <a:buChar char="●"/>
            </a:pPr>
            <a:r>
              <a:rPr lang="en"/>
              <a:t>We did our intuitive selection based on what made the most logical sense to us, but maybe the performance of the intuitive models would be better if these attributes were chosen instead</a:t>
            </a:r>
            <a:endParaRPr/>
          </a:p>
          <a:p>
            <a:pPr indent="-298450" lvl="1" marL="914400" rtl="0" algn="l">
              <a:spcBef>
                <a:spcPts val="0"/>
              </a:spcBef>
              <a:spcAft>
                <a:spcPts val="0"/>
              </a:spcAft>
              <a:buSzPts val="1100"/>
              <a:buChar char="○"/>
            </a:pPr>
            <a:r>
              <a:rPr lang="en"/>
              <a:t>Can also run additional attribute selection algorithms on WEKA to more confidently identify important </a:t>
            </a:r>
            <a:r>
              <a:rPr lang="en"/>
              <a:t>attributes</a:t>
            </a:r>
            <a:r>
              <a:rPr lang="en"/>
              <a:t> to predicting class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Classifiers</a:t>
            </a:r>
            <a:endParaRPr/>
          </a:p>
        </p:txBody>
      </p:sp>
      <p:sp>
        <p:nvSpPr>
          <p:cNvPr id="173" name="Google Shape;173;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NaiveBayes</a:t>
            </a:r>
            <a:endParaRPr/>
          </a:p>
          <a:p>
            <a:pPr indent="-311150" lvl="0" marL="457200" rtl="0" algn="l">
              <a:spcBef>
                <a:spcPts val="0"/>
              </a:spcBef>
              <a:spcAft>
                <a:spcPts val="0"/>
              </a:spcAft>
              <a:buSzPts val="1300"/>
              <a:buChar char="●"/>
            </a:pPr>
            <a:r>
              <a:rPr lang="en"/>
              <a:t>DecisionTable</a:t>
            </a:r>
            <a:endParaRPr/>
          </a:p>
          <a:p>
            <a:pPr indent="-311150" lvl="0" marL="457200" rtl="0" algn="l">
              <a:spcBef>
                <a:spcPts val="0"/>
              </a:spcBef>
              <a:spcAft>
                <a:spcPts val="0"/>
              </a:spcAft>
              <a:buSzPts val="1300"/>
              <a:buChar char="●"/>
            </a:pPr>
            <a:r>
              <a:rPr lang="en"/>
              <a:t>RandomForest</a:t>
            </a:r>
            <a:endParaRPr/>
          </a:p>
          <a:p>
            <a:pPr indent="-311150" lvl="0" marL="457200" rtl="0" algn="l">
              <a:spcBef>
                <a:spcPts val="0"/>
              </a:spcBef>
              <a:spcAft>
                <a:spcPts val="0"/>
              </a:spcAft>
              <a:buSzPts val="1300"/>
              <a:buChar char="●"/>
            </a:pPr>
            <a:r>
              <a:rPr lang="en"/>
              <a:t>J48</a:t>
            </a:r>
            <a:endParaRPr/>
          </a:p>
        </p:txBody>
      </p:sp>
      <p:pic>
        <p:nvPicPr>
          <p:cNvPr id="174" name="Google Shape;174;p28"/>
          <p:cNvPicPr preferRelativeResize="0"/>
          <p:nvPr/>
        </p:nvPicPr>
        <p:blipFill>
          <a:blip r:embed="rId3">
            <a:alphaModFix/>
          </a:blip>
          <a:stretch>
            <a:fillRect/>
          </a:stretch>
        </p:blipFill>
        <p:spPr>
          <a:xfrm>
            <a:off x="167075" y="1749595"/>
            <a:ext cx="3572349" cy="2249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NaiveBayes</a:t>
            </a:r>
            <a:endParaRPr/>
          </a:p>
        </p:txBody>
      </p:sp>
      <p:sp>
        <p:nvSpPr>
          <p:cNvPr id="180" name="Google Shape;180;p2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Probabilistic </a:t>
            </a:r>
            <a:r>
              <a:rPr lang="en"/>
              <a:t>classifier</a:t>
            </a:r>
            <a:r>
              <a:rPr lang="en"/>
              <a:t> based on Bayes’ Theorem</a:t>
            </a:r>
            <a:endParaRPr/>
          </a:p>
          <a:p>
            <a:pPr indent="-298450" lvl="1" marL="914400" rtl="0" algn="l">
              <a:spcBef>
                <a:spcPts val="0"/>
              </a:spcBef>
              <a:spcAft>
                <a:spcPts val="0"/>
              </a:spcAft>
              <a:buSzPts val="1100"/>
              <a:buChar char="○"/>
            </a:pPr>
            <a:r>
              <a:rPr lang="en"/>
              <a:t>Assumes attributes are independent of each other</a:t>
            </a:r>
            <a:endParaRPr/>
          </a:p>
          <a:p>
            <a:pPr indent="-311150" lvl="0" marL="457200" rtl="0" algn="l">
              <a:spcBef>
                <a:spcPts val="0"/>
              </a:spcBef>
              <a:spcAft>
                <a:spcPts val="0"/>
              </a:spcAft>
              <a:buSzPts val="1300"/>
              <a:buChar char="●"/>
            </a:pPr>
            <a:r>
              <a:rPr lang="en"/>
              <a:t>Average accuracy lower</a:t>
            </a:r>
            <a:endParaRPr/>
          </a:p>
          <a:p>
            <a:pPr indent="-298450" lvl="1" marL="914400" rtl="0" algn="l">
              <a:spcBef>
                <a:spcPts val="0"/>
              </a:spcBef>
              <a:spcAft>
                <a:spcPts val="0"/>
              </a:spcAft>
              <a:buSzPts val="1100"/>
              <a:buChar char="○"/>
            </a:pPr>
            <a:r>
              <a:rPr lang="en"/>
              <a:t>Maybe is lower because the attributes are not </a:t>
            </a:r>
            <a:r>
              <a:rPr lang="en"/>
              <a:t>actually</a:t>
            </a:r>
            <a:r>
              <a:rPr lang="en"/>
              <a:t> completely independent</a:t>
            </a:r>
            <a:endParaRPr/>
          </a:p>
          <a:p>
            <a:pPr indent="-298450" lvl="1" marL="914400" rtl="0" algn="l">
              <a:spcBef>
                <a:spcPts val="0"/>
              </a:spcBef>
              <a:spcAft>
                <a:spcPts val="0"/>
              </a:spcAft>
              <a:buSzPts val="1100"/>
              <a:buChar char="○"/>
            </a:pPr>
            <a:r>
              <a:rPr lang="en"/>
              <a:t>Discussed in later slides</a:t>
            </a:r>
            <a:endParaRPr/>
          </a:p>
        </p:txBody>
      </p:sp>
      <p:pic>
        <p:nvPicPr>
          <p:cNvPr id="181" name="Google Shape;181;p29"/>
          <p:cNvPicPr preferRelativeResize="0"/>
          <p:nvPr/>
        </p:nvPicPr>
        <p:blipFill>
          <a:blip r:embed="rId3">
            <a:alphaModFix/>
          </a:blip>
          <a:stretch>
            <a:fillRect/>
          </a:stretch>
        </p:blipFill>
        <p:spPr>
          <a:xfrm>
            <a:off x="0" y="2635800"/>
            <a:ext cx="7186804" cy="2508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DecisionTable</a:t>
            </a:r>
            <a:endParaRPr/>
          </a:p>
        </p:txBody>
      </p:sp>
      <p:sp>
        <p:nvSpPr>
          <p:cNvPr id="187" name="Google Shape;187;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ML </a:t>
            </a:r>
            <a:r>
              <a:rPr lang="en"/>
              <a:t>classifier</a:t>
            </a:r>
            <a:r>
              <a:rPr lang="en"/>
              <a:t> using a table based on attributes/conditions</a:t>
            </a:r>
            <a:endParaRPr/>
          </a:p>
          <a:p>
            <a:pPr indent="-311150" lvl="0" marL="457200" rtl="0" algn="l">
              <a:spcBef>
                <a:spcPts val="0"/>
              </a:spcBef>
              <a:spcAft>
                <a:spcPts val="0"/>
              </a:spcAft>
              <a:buSzPts val="1300"/>
              <a:buChar char="●"/>
            </a:pPr>
            <a:r>
              <a:rPr lang="en"/>
              <a:t>When new data point introduced, algorithm evaluates attributes against conditions specified in decision table</a:t>
            </a:r>
            <a:endParaRPr/>
          </a:p>
          <a:p>
            <a:pPr indent="-311150" lvl="0" marL="457200" rtl="0" algn="l">
              <a:spcBef>
                <a:spcPts val="0"/>
              </a:spcBef>
              <a:spcAft>
                <a:spcPts val="0"/>
              </a:spcAft>
              <a:buSzPts val="1300"/>
              <a:buChar char="●"/>
            </a:pPr>
            <a:r>
              <a:rPr lang="en"/>
              <a:t>Identifies matching rules based on evaluated conditions</a:t>
            </a:r>
            <a:endParaRPr/>
          </a:p>
        </p:txBody>
      </p:sp>
      <p:pic>
        <p:nvPicPr>
          <p:cNvPr id="188" name="Google Shape;188;p30"/>
          <p:cNvPicPr preferRelativeResize="0"/>
          <p:nvPr/>
        </p:nvPicPr>
        <p:blipFill>
          <a:blip r:embed="rId3">
            <a:alphaModFix/>
          </a:blip>
          <a:stretch>
            <a:fillRect/>
          </a:stretch>
        </p:blipFill>
        <p:spPr>
          <a:xfrm>
            <a:off x="0" y="2571750"/>
            <a:ext cx="7317225" cy="2571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J48</a:t>
            </a:r>
            <a:endParaRPr/>
          </a:p>
        </p:txBody>
      </p:sp>
      <p:sp>
        <p:nvSpPr>
          <p:cNvPr id="194" name="Google Shape;194;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Decision tree algorithm, recursively splits data into branches based on attribute values</a:t>
            </a:r>
            <a:endParaRPr/>
          </a:p>
          <a:p>
            <a:pPr indent="-298450" lvl="1" marL="914400" rtl="0" algn="l">
              <a:spcBef>
                <a:spcPts val="0"/>
              </a:spcBef>
              <a:spcAft>
                <a:spcPts val="0"/>
              </a:spcAft>
              <a:buSzPts val="1100"/>
              <a:buChar char="○"/>
            </a:pPr>
            <a:r>
              <a:rPr lang="en"/>
              <a:t>Splits tree based on which attribute has the highest information gain (change in entropy)</a:t>
            </a:r>
            <a:endParaRPr/>
          </a:p>
          <a:p>
            <a:pPr indent="-298450" lvl="1" marL="914400" rtl="0" algn="l">
              <a:spcBef>
                <a:spcPts val="0"/>
              </a:spcBef>
              <a:spcAft>
                <a:spcPts val="0"/>
              </a:spcAft>
              <a:buSzPts val="1100"/>
              <a:buChar char="○"/>
            </a:pPr>
            <a:r>
              <a:rPr lang="en"/>
              <a:t>Can deal with missing values</a:t>
            </a:r>
            <a:endParaRPr/>
          </a:p>
          <a:p>
            <a:pPr indent="-298450" lvl="1" marL="914400" rtl="0" algn="l">
              <a:spcBef>
                <a:spcPts val="0"/>
              </a:spcBef>
              <a:spcAft>
                <a:spcPts val="0"/>
              </a:spcAft>
              <a:buSzPts val="1100"/>
              <a:buChar char="○"/>
            </a:pPr>
            <a:r>
              <a:rPr lang="en"/>
              <a:t>Builds tree and then uses for classification</a:t>
            </a:r>
            <a:endParaRPr/>
          </a:p>
        </p:txBody>
      </p:sp>
      <p:pic>
        <p:nvPicPr>
          <p:cNvPr id="195" name="Google Shape;195;p31"/>
          <p:cNvPicPr preferRelativeResize="0"/>
          <p:nvPr/>
        </p:nvPicPr>
        <p:blipFill>
          <a:blip r:embed="rId3">
            <a:alphaModFix/>
          </a:blip>
          <a:stretch>
            <a:fillRect/>
          </a:stretch>
        </p:blipFill>
        <p:spPr>
          <a:xfrm>
            <a:off x="0" y="2787298"/>
            <a:ext cx="6669674" cy="2356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Background/Goal</a:t>
            </a:r>
            <a:endParaRPr/>
          </a:p>
        </p:txBody>
      </p:sp>
      <p:sp>
        <p:nvSpPr>
          <p:cNvPr id="72" name="Google Shape;72;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a:p>
            <a:pPr indent="-311150" lvl="0" marL="457200" rtl="0" algn="l">
              <a:lnSpc>
                <a:spcPct val="100000"/>
              </a:lnSpc>
              <a:spcBef>
                <a:spcPts val="0"/>
              </a:spcBef>
              <a:spcAft>
                <a:spcPts val="0"/>
              </a:spcAft>
              <a:buSzPts val="1300"/>
              <a:buChar char="●"/>
            </a:pPr>
            <a:r>
              <a:rPr lang="en"/>
              <a:t>Real world implications</a:t>
            </a:r>
            <a:endParaRPr/>
          </a:p>
          <a:p>
            <a:pPr indent="-311150" lvl="1" marL="914400" rtl="0" algn="l">
              <a:lnSpc>
                <a:spcPct val="100000"/>
              </a:lnSpc>
              <a:spcBef>
                <a:spcPts val="0"/>
              </a:spcBef>
              <a:spcAft>
                <a:spcPts val="0"/>
              </a:spcAft>
              <a:buSzPts val="1300"/>
              <a:buChar char="○"/>
            </a:pPr>
            <a:r>
              <a:rPr lang="en" sz="1300"/>
              <a:t>Most people will not be able to identify whether something is definitively poisonous or not based on looking at it alone</a:t>
            </a:r>
            <a:endParaRPr sz="1300"/>
          </a:p>
          <a:p>
            <a:pPr indent="-311150" lvl="2" marL="1371600" rtl="0" algn="l">
              <a:lnSpc>
                <a:spcPct val="100000"/>
              </a:lnSpc>
              <a:spcBef>
                <a:spcPts val="0"/>
              </a:spcBef>
              <a:spcAft>
                <a:spcPts val="0"/>
              </a:spcAft>
              <a:buSzPts val="1300"/>
              <a:buChar char="■"/>
            </a:pPr>
            <a:r>
              <a:rPr lang="en" sz="1300"/>
              <a:t>What is the optimal method for classifying? </a:t>
            </a:r>
            <a:endParaRPr sz="1300"/>
          </a:p>
          <a:p>
            <a:pPr indent="-311150" lvl="2" marL="1371600" rtl="0" algn="l">
              <a:lnSpc>
                <a:spcPct val="100000"/>
              </a:lnSpc>
              <a:spcBef>
                <a:spcPts val="0"/>
              </a:spcBef>
              <a:spcAft>
                <a:spcPts val="0"/>
              </a:spcAft>
              <a:buSzPts val="1300"/>
              <a:buChar char="■"/>
            </a:pPr>
            <a:r>
              <a:rPr lang="en" sz="1300"/>
              <a:t>Possible to create a very simple set of rules that humans can understand and use </a:t>
            </a:r>
            <a:endParaRPr sz="1300"/>
          </a:p>
          <a:p>
            <a:pPr indent="-311150" lvl="3" marL="1828800" rtl="0" algn="l">
              <a:lnSpc>
                <a:spcPct val="100000"/>
              </a:lnSpc>
              <a:spcBef>
                <a:spcPts val="0"/>
              </a:spcBef>
              <a:spcAft>
                <a:spcPts val="0"/>
              </a:spcAft>
              <a:buSzPts val="1300"/>
              <a:buChar char="●"/>
            </a:pPr>
            <a:r>
              <a:rPr lang="en" sz="1300"/>
              <a:t>Would lose a lot of precision that would result in worse results over time</a:t>
            </a:r>
            <a:endParaRPr sz="1300"/>
          </a:p>
          <a:p>
            <a:pPr indent="-311150" lvl="1" marL="914400" rtl="0" algn="l">
              <a:lnSpc>
                <a:spcPct val="100000"/>
              </a:lnSpc>
              <a:spcBef>
                <a:spcPts val="0"/>
              </a:spcBef>
              <a:spcAft>
                <a:spcPts val="0"/>
              </a:spcAft>
              <a:buSzPts val="1300"/>
              <a:buChar char="○"/>
            </a:pPr>
            <a:r>
              <a:rPr lang="en" sz="1300"/>
              <a:t>Useful to use a machine learning model to classify instead</a:t>
            </a:r>
            <a:endParaRPr sz="1300"/>
          </a:p>
          <a:p>
            <a:pPr indent="-311150" lvl="0" marL="457200" rtl="0" algn="l">
              <a:spcBef>
                <a:spcPts val="0"/>
              </a:spcBef>
              <a:spcAft>
                <a:spcPts val="0"/>
              </a:spcAft>
              <a:buSzPts val="1300"/>
              <a:buChar char="●"/>
            </a:pPr>
            <a:r>
              <a:rPr lang="en"/>
              <a:t>Classify mushrooms poisonous or edible</a:t>
            </a:r>
            <a:endParaRPr/>
          </a:p>
          <a:p>
            <a:pPr indent="-311150" lvl="0" marL="457200" rtl="0" algn="l">
              <a:lnSpc>
                <a:spcPct val="100000"/>
              </a:lnSpc>
              <a:spcBef>
                <a:spcPts val="0"/>
              </a:spcBef>
              <a:spcAft>
                <a:spcPts val="0"/>
              </a:spcAft>
              <a:buSzPts val="1300"/>
              <a:buChar char="●"/>
            </a:pPr>
            <a:r>
              <a:rPr lang="en"/>
              <a:t>20 attributes </a:t>
            </a:r>
            <a:endParaRPr/>
          </a:p>
        </p:txBody>
      </p:sp>
      <p:pic>
        <p:nvPicPr>
          <p:cNvPr id="73" name="Google Shape;73;p14"/>
          <p:cNvPicPr preferRelativeResize="0"/>
          <p:nvPr/>
        </p:nvPicPr>
        <p:blipFill>
          <a:blip r:embed="rId3">
            <a:alphaModFix/>
          </a:blip>
          <a:stretch>
            <a:fillRect/>
          </a:stretch>
        </p:blipFill>
        <p:spPr>
          <a:xfrm>
            <a:off x="71700" y="1855751"/>
            <a:ext cx="2346859" cy="1630425"/>
          </a:xfrm>
          <a:prstGeom prst="rect">
            <a:avLst/>
          </a:prstGeom>
          <a:noFill/>
          <a:ln>
            <a:noFill/>
          </a:ln>
        </p:spPr>
      </p:pic>
      <p:pic>
        <p:nvPicPr>
          <p:cNvPr id="74" name="Google Shape;74;p14"/>
          <p:cNvPicPr preferRelativeResize="0"/>
          <p:nvPr/>
        </p:nvPicPr>
        <p:blipFill>
          <a:blip r:embed="rId4">
            <a:alphaModFix/>
          </a:blip>
          <a:stretch>
            <a:fillRect/>
          </a:stretch>
        </p:blipFill>
        <p:spPr>
          <a:xfrm>
            <a:off x="2541071" y="1855738"/>
            <a:ext cx="1635704" cy="163042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RandomForest</a:t>
            </a:r>
            <a:endParaRPr/>
          </a:p>
        </p:txBody>
      </p:sp>
      <p:sp>
        <p:nvSpPr>
          <p:cNvPr id="201" name="Google Shape;201;p32"/>
          <p:cNvSpPr txBox="1"/>
          <p:nvPr>
            <p:ph idx="1" type="body"/>
          </p:nvPr>
        </p:nvSpPr>
        <p:spPr>
          <a:xfrm>
            <a:off x="4644675" y="4247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Combines many decision trees to produce a best result</a:t>
            </a:r>
            <a:endParaRPr/>
          </a:p>
          <a:p>
            <a:pPr indent="-298450" lvl="1" marL="914400" rtl="0" algn="l">
              <a:spcBef>
                <a:spcPts val="0"/>
              </a:spcBef>
              <a:spcAft>
                <a:spcPts val="0"/>
              </a:spcAft>
              <a:buSzPts val="1100"/>
              <a:buChar char="○"/>
            </a:pPr>
            <a:r>
              <a:rPr lang="en"/>
              <a:t>Splits up data into random subsets</a:t>
            </a:r>
            <a:endParaRPr/>
          </a:p>
          <a:p>
            <a:pPr indent="-298450" lvl="1" marL="914400" rtl="0" algn="l">
              <a:spcBef>
                <a:spcPts val="0"/>
              </a:spcBef>
              <a:spcAft>
                <a:spcPts val="0"/>
              </a:spcAft>
              <a:buSzPts val="1100"/>
              <a:buChar char="○"/>
            </a:pPr>
            <a:r>
              <a:rPr lang="en"/>
              <a:t>Uses each subset to produce a decision tree</a:t>
            </a:r>
            <a:endParaRPr/>
          </a:p>
          <a:p>
            <a:pPr indent="-298450" lvl="1" marL="914400" rtl="0" algn="l">
              <a:spcBef>
                <a:spcPts val="0"/>
              </a:spcBef>
              <a:spcAft>
                <a:spcPts val="0"/>
              </a:spcAft>
              <a:buSzPts val="1100"/>
              <a:buChar char="○"/>
            </a:pPr>
            <a:r>
              <a:rPr lang="en"/>
              <a:t>Because this is a classification problem, each tree will produce a decision</a:t>
            </a:r>
            <a:endParaRPr/>
          </a:p>
          <a:p>
            <a:pPr indent="-298450" lvl="1" marL="914400" rtl="0" algn="l">
              <a:spcBef>
                <a:spcPts val="0"/>
              </a:spcBef>
              <a:spcAft>
                <a:spcPts val="0"/>
              </a:spcAft>
              <a:buSzPts val="1100"/>
              <a:buChar char="○"/>
            </a:pPr>
            <a:r>
              <a:rPr lang="en"/>
              <a:t>Decisions are counted as votes, the classification with most votes is chosen as the output of the classifier</a:t>
            </a:r>
            <a:endParaRPr/>
          </a:p>
          <a:p>
            <a:pPr indent="-311150" lvl="0" marL="457200" rtl="0" algn="l">
              <a:spcBef>
                <a:spcPts val="0"/>
              </a:spcBef>
              <a:spcAft>
                <a:spcPts val="0"/>
              </a:spcAft>
              <a:buSzPts val="1300"/>
              <a:buChar char="●"/>
            </a:pPr>
            <a:r>
              <a:rPr lang="en"/>
              <a:t>Many perfect results - why?</a:t>
            </a:r>
            <a:endParaRPr/>
          </a:p>
        </p:txBody>
      </p:sp>
      <p:pic>
        <p:nvPicPr>
          <p:cNvPr id="202" name="Google Shape;202;p32"/>
          <p:cNvPicPr preferRelativeResize="0"/>
          <p:nvPr/>
        </p:nvPicPr>
        <p:blipFill>
          <a:blip r:embed="rId3">
            <a:alphaModFix/>
          </a:blip>
          <a:stretch>
            <a:fillRect/>
          </a:stretch>
        </p:blipFill>
        <p:spPr>
          <a:xfrm>
            <a:off x="0" y="2571750"/>
            <a:ext cx="7347856" cy="2571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0" y="2133600"/>
            <a:ext cx="24264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Missing as “?”</a:t>
            </a:r>
            <a:endParaRPr sz="2400"/>
          </a:p>
        </p:txBody>
      </p:sp>
      <p:sp>
        <p:nvSpPr>
          <p:cNvPr id="208" name="Google Shape;208;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2398313" y="-21525"/>
            <a:ext cx="6745686" cy="516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0" y="1805025"/>
            <a:ext cx="26406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Missing as mean/mode</a:t>
            </a:r>
            <a:endParaRPr sz="2400"/>
          </a:p>
        </p:txBody>
      </p:sp>
      <p:sp>
        <p:nvSpPr>
          <p:cNvPr id="215" name="Google Shape;215;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6" name="Google Shape;216;p34"/>
          <p:cNvPicPr preferRelativeResize="0"/>
          <p:nvPr/>
        </p:nvPicPr>
        <p:blipFill>
          <a:blip r:embed="rId3">
            <a:alphaModFix/>
          </a:blip>
          <a:stretch>
            <a:fillRect/>
          </a:stretch>
        </p:blipFill>
        <p:spPr>
          <a:xfrm>
            <a:off x="2426406" y="0"/>
            <a:ext cx="6717595"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slide 1</a:t>
            </a:r>
            <a:endParaRPr/>
          </a:p>
        </p:txBody>
      </p:sp>
      <p:sp>
        <p:nvSpPr>
          <p:cNvPr id="222" name="Google Shape;222;p3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3" name="Google Shape;223;p35" title="Chart"/>
          <p:cNvPicPr preferRelativeResize="0"/>
          <p:nvPr/>
        </p:nvPicPr>
        <p:blipFill>
          <a:blip r:embed="rId3">
            <a:alphaModFix/>
          </a:blip>
          <a:stretch>
            <a:fillRect/>
          </a:stretch>
        </p:blipFill>
        <p:spPr>
          <a:xfrm>
            <a:off x="5125" y="0"/>
            <a:ext cx="9144000"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slide 2</a:t>
            </a:r>
            <a:endParaRPr/>
          </a:p>
        </p:txBody>
      </p:sp>
      <p:sp>
        <p:nvSpPr>
          <p:cNvPr id="229" name="Google Shape;229;p3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6" title="Chart"/>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Model</a:t>
            </a:r>
            <a:endParaRPr/>
          </a:p>
        </p:txBody>
      </p:sp>
      <p:sp>
        <p:nvSpPr>
          <p:cNvPr id="236" name="Google Shape;236;p3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6 models with perfect accuracy, so how to choose?</a:t>
            </a:r>
            <a:endParaRPr/>
          </a:p>
          <a:p>
            <a:pPr indent="-298450" lvl="1" marL="914400" rtl="0" algn="l">
              <a:spcBef>
                <a:spcPts val="0"/>
              </a:spcBef>
              <a:spcAft>
                <a:spcPts val="0"/>
              </a:spcAft>
              <a:buSzPts val="1100"/>
              <a:buChar char="○"/>
            </a:pPr>
            <a:r>
              <a:rPr lang="en"/>
              <a:t>Other metrics - error loss</a:t>
            </a:r>
            <a:endParaRPr/>
          </a:p>
          <a:p>
            <a:pPr indent="-298450" lvl="1" marL="914400" rtl="0" algn="l">
              <a:spcBef>
                <a:spcPts val="0"/>
              </a:spcBef>
              <a:spcAft>
                <a:spcPts val="0"/>
              </a:spcAft>
              <a:buSzPts val="1100"/>
              <a:buChar char="○"/>
            </a:pPr>
            <a:r>
              <a:rPr lang="en"/>
              <a:t>0.0211 root-mean-square error for best model</a:t>
            </a:r>
            <a:endParaRPr sz="900"/>
          </a:p>
          <a:p>
            <a:pPr indent="-311150" lvl="0" marL="457200" rtl="0" algn="l">
              <a:spcBef>
                <a:spcPts val="0"/>
              </a:spcBef>
              <a:spcAft>
                <a:spcPts val="0"/>
              </a:spcAft>
              <a:buSzPts val="1300"/>
              <a:buChar char="●"/>
            </a:pPr>
            <a:r>
              <a:rPr lang="en"/>
              <a:t>randomForest with OneR attribute selection</a:t>
            </a:r>
            <a:endParaRPr/>
          </a:p>
          <a:p>
            <a:pPr indent="-298450" lvl="1" marL="914400" rtl="0" algn="l">
              <a:spcBef>
                <a:spcPts val="0"/>
              </a:spcBef>
              <a:spcAft>
                <a:spcPts val="0"/>
              </a:spcAft>
              <a:buSzPts val="1100"/>
              <a:buChar char="○"/>
            </a:pPr>
            <a:r>
              <a:rPr lang="en"/>
              <a:t>Missing values as mean/mode</a:t>
            </a:r>
            <a:endParaRPr/>
          </a:p>
        </p:txBody>
      </p:sp>
      <p:pic>
        <p:nvPicPr>
          <p:cNvPr id="237" name="Google Shape;237;p37"/>
          <p:cNvPicPr preferRelativeResize="0"/>
          <p:nvPr/>
        </p:nvPicPr>
        <p:blipFill>
          <a:blip r:embed="rId3">
            <a:alphaModFix/>
          </a:blip>
          <a:stretch>
            <a:fillRect/>
          </a:stretch>
        </p:blipFill>
        <p:spPr>
          <a:xfrm>
            <a:off x="0" y="1919475"/>
            <a:ext cx="5048014" cy="322402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NaiveBayes performance</a:t>
            </a:r>
            <a:endParaRPr/>
          </a:p>
        </p:txBody>
      </p:sp>
      <p:sp>
        <p:nvSpPr>
          <p:cNvPr id="243" name="Google Shape;243;p3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SzPts val="1303"/>
              <a:buChar char="●"/>
            </a:pPr>
            <a:r>
              <a:rPr lang="en" sz="1302"/>
              <a:t>NaiveBayes assumes all conditions are independent</a:t>
            </a:r>
            <a:endParaRPr sz="1302"/>
          </a:p>
          <a:p>
            <a:pPr indent="-311308" lvl="0" marL="457200" rtl="0" algn="l">
              <a:lnSpc>
                <a:spcPct val="95000"/>
              </a:lnSpc>
              <a:spcBef>
                <a:spcPts val="0"/>
              </a:spcBef>
              <a:spcAft>
                <a:spcPts val="0"/>
              </a:spcAft>
              <a:buSzPts val="1303"/>
              <a:buChar char="●"/>
            </a:pPr>
            <a:r>
              <a:rPr lang="en" sz="1302"/>
              <a:t>For our datasets, clearly several attributes are dependent on each other</a:t>
            </a:r>
            <a:endParaRPr sz="1302"/>
          </a:p>
          <a:p>
            <a:pPr indent="-299561" lvl="1" marL="914400" rtl="0" algn="l">
              <a:lnSpc>
                <a:spcPct val="95000"/>
              </a:lnSpc>
              <a:spcBef>
                <a:spcPts val="0"/>
              </a:spcBef>
              <a:spcAft>
                <a:spcPts val="0"/>
              </a:spcAft>
              <a:buSzPts val="1118"/>
              <a:buChar char="○"/>
            </a:pPr>
            <a:r>
              <a:rPr lang="en" sz="1117"/>
              <a:t>Quantitative </a:t>
            </a:r>
            <a:r>
              <a:rPr lang="en" sz="1117"/>
              <a:t>attributes</a:t>
            </a:r>
            <a:r>
              <a:rPr lang="en" sz="1117"/>
              <a:t> such as </a:t>
            </a:r>
            <a:r>
              <a:rPr b="1" lang="en" sz="1117"/>
              <a:t>cap-diameter</a:t>
            </a:r>
            <a:r>
              <a:rPr lang="en" sz="1117"/>
              <a:t>, </a:t>
            </a:r>
            <a:r>
              <a:rPr b="1" lang="en" sz="1117"/>
              <a:t>stem-width</a:t>
            </a:r>
            <a:r>
              <a:rPr lang="en" sz="1117"/>
              <a:t>, </a:t>
            </a:r>
            <a:r>
              <a:rPr b="1" lang="en" sz="1117"/>
              <a:t>stem-height</a:t>
            </a:r>
            <a:r>
              <a:rPr lang="en" sz="1117"/>
              <a:t> could be related</a:t>
            </a:r>
            <a:endParaRPr sz="1117"/>
          </a:p>
          <a:p>
            <a:pPr indent="-299561" lvl="2" marL="1371600" rtl="0" algn="l">
              <a:lnSpc>
                <a:spcPct val="95000"/>
              </a:lnSpc>
              <a:spcBef>
                <a:spcPts val="0"/>
              </a:spcBef>
              <a:spcAft>
                <a:spcPts val="0"/>
              </a:spcAft>
              <a:buSzPts val="1118"/>
              <a:buChar char="■"/>
            </a:pPr>
            <a:r>
              <a:rPr lang="en" sz="1117"/>
              <a:t>Bigger mushrooms have larger values for all 3?</a:t>
            </a:r>
            <a:endParaRPr sz="1117"/>
          </a:p>
          <a:p>
            <a:pPr indent="-299561" lvl="1" marL="914400" rtl="0" algn="l">
              <a:lnSpc>
                <a:spcPct val="95000"/>
              </a:lnSpc>
              <a:spcBef>
                <a:spcPts val="0"/>
              </a:spcBef>
              <a:spcAft>
                <a:spcPts val="0"/>
              </a:spcAft>
              <a:buSzPts val="1118"/>
              <a:buChar char="○"/>
            </a:pPr>
            <a:r>
              <a:rPr lang="en" sz="1117"/>
              <a:t>Color-based attributes (</a:t>
            </a:r>
            <a:r>
              <a:rPr b="1" lang="en" sz="1117"/>
              <a:t>stem-color</a:t>
            </a:r>
            <a:r>
              <a:rPr lang="en" sz="1117"/>
              <a:t>, </a:t>
            </a:r>
            <a:r>
              <a:rPr b="1" lang="en" sz="1117"/>
              <a:t>cap-color</a:t>
            </a:r>
            <a:r>
              <a:rPr lang="en" sz="1117"/>
              <a:t>, </a:t>
            </a:r>
            <a:r>
              <a:rPr b="1" lang="en" sz="1117"/>
              <a:t>veil-color</a:t>
            </a:r>
            <a:r>
              <a:rPr lang="en" sz="1117"/>
              <a:t>, </a:t>
            </a:r>
            <a:r>
              <a:rPr b="1" lang="en" sz="1117"/>
              <a:t>gill-color</a:t>
            </a:r>
            <a:r>
              <a:rPr lang="en" sz="1117"/>
              <a:t>) potentially related</a:t>
            </a:r>
            <a:endParaRPr sz="1117"/>
          </a:p>
          <a:p>
            <a:pPr indent="-299561" lvl="1" marL="914400" rtl="0" algn="l">
              <a:lnSpc>
                <a:spcPct val="95000"/>
              </a:lnSpc>
              <a:spcBef>
                <a:spcPts val="0"/>
              </a:spcBef>
              <a:spcAft>
                <a:spcPts val="0"/>
              </a:spcAft>
              <a:buSzPts val="1118"/>
              <a:buChar char="○"/>
            </a:pPr>
            <a:r>
              <a:rPr lang="en" sz="1117"/>
              <a:t>More general attributes like </a:t>
            </a:r>
            <a:r>
              <a:rPr b="1" lang="en" sz="1117"/>
              <a:t>habitat</a:t>
            </a:r>
            <a:r>
              <a:rPr lang="en" sz="1117"/>
              <a:t> and </a:t>
            </a:r>
            <a:r>
              <a:rPr b="1" lang="en" sz="1117"/>
              <a:t>season</a:t>
            </a:r>
            <a:r>
              <a:rPr lang="en" sz="1117"/>
              <a:t> are so broad that they likely correlate with many of the </a:t>
            </a:r>
            <a:r>
              <a:rPr lang="en" sz="1117"/>
              <a:t>attributes</a:t>
            </a:r>
            <a:endParaRPr sz="1117"/>
          </a:p>
          <a:p>
            <a:pPr indent="-311308" lvl="0" marL="457200" rtl="0" algn="l">
              <a:lnSpc>
                <a:spcPct val="95000"/>
              </a:lnSpc>
              <a:spcBef>
                <a:spcPts val="0"/>
              </a:spcBef>
              <a:spcAft>
                <a:spcPts val="0"/>
              </a:spcAft>
              <a:buSzPts val="1303"/>
              <a:buChar char="●"/>
            </a:pPr>
            <a:r>
              <a:rPr lang="en" sz="1302"/>
              <a:t>How to improve accuracy?</a:t>
            </a:r>
            <a:endParaRPr sz="1302"/>
          </a:p>
          <a:p>
            <a:pPr indent="-299561" lvl="1" marL="914400" rtl="0" algn="l">
              <a:lnSpc>
                <a:spcPct val="95000"/>
              </a:lnSpc>
              <a:spcBef>
                <a:spcPts val="0"/>
              </a:spcBef>
              <a:spcAft>
                <a:spcPts val="0"/>
              </a:spcAft>
              <a:buSzPts val="1118"/>
              <a:buChar char="○"/>
            </a:pPr>
            <a:r>
              <a:rPr lang="en" sz="1117"/>
              <a:t>With this condition in mind, maybe it is better to evaluate the relationship between attributes to decrease correlation instead of relating them to the class variable</a:t>
            </a:r>
            <a:endParaRPr sz="1117"/>
          </a:p>
          <a:p>
            <a:pPr indent="-299561" lvl="1" marL="914400" rtl="0" algn="l">
              <a:lnSpc>
                <a:spcPct val="95000"/>
              </a:lnSpc>
              <a:spcBef>
                <a:spcPts val="0"/>
              </a:spcBef>
              <a:spcAft>
                <a:spcPts val="0"/>
              </a:spcAft>
              <a:buSzPts val="1118"/>
              <a:buChar char="○"/>
            </a:pPr>
            <a:r>
              <a:rPr lang="en" sz="1117"/>
              <a:t>Could this improve model strength?</a:t>
            </a:r>
            <a:endParaRPr sz="1117"/>
          </a:p>
          <a:p>
            <a:pPr indent="-311308" lvl="0" marL="457200" rtl="0" algn="l">
              <a:lnSpc>
                <a:spcPct val="95000"/>
              </a:lnSpc>
              <a:spcBef>
                <a:spcPts val="0"/>
              </a:spcBef>
              <a:spcAft>
                <a:spcPts val="0"/>
              </a:spcAft>
              <a:buSzPts val="1303"/>
              <a:buChar char="●"/>
            </a:pPr>
            <a:r>
              <a:rPr lang="en" sz="1302"/>
              <a:t>In contrast, all other 3 algorithms are based on decision tree algorithms, which can identify relationships between attributes</a:t>
            </a:r>
            <a:endParaRPr sz="1302"/>
          </a:p>
          <a:p>
            <a:pPr indent="-299561" lvl="1" marL="914400" rtl="0" algn="l">
              <a:lnSpc>
                <a:spcPct val="95000"/>
              </a:lnSpc>
              <a:spcBef>
                <a:spcPts val="0"/>
              </a:spcBef>
              <a:spcAft>
                <a:spcPts val="0"/>
              </a:spcAft>
              <a:buSzPts val="1118"/>
              <a:buChar char="○"/>
            </a:pPr>
            <a:r>
              <a:rPr lang="en" sz="1117"/>
              <a:t>J48, DecisionTable, RandomForest all performed very well</a:t>
            </a:r>
            <a:endParaRPr sz="1117"/>
          </a:p>
          <a:p>
            <a:pPr indent="-299561" lvl="1" marL="914400" rtl="0" algn="l">
              <a:lnSpc>
                <a:spcPct val="95000"/>
              </a:lnSpc>
              <a:spcBef>
                <a:spcPts val="0"/>
              </a:spcBef>
              <a:spcAft>
                <a:spcPts val="0"/>
              </a:spcAft>
              <a:buSzPts val="1118"/>
              <a:buChar char="○"/>
            </a:pPr>
            <a:r>
              <a:rPr lang="en" sz="1117"/>
              <a:t>Could potentially indicate that many attributes are related</a:t>
            </a:r>
            <a:endParaRPr sz="1117"/>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RandomForest performance </a:t>
            </a:r>
            <a:endParaRPr/>
          </a:p>
        </p:txBody>
      </p:sp>
      <p:sp>
        <p:nvSpPr>
          <p:cNvPr id="249" name="Google Shape;249;p3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6 of the models we tested with RandomForest had a perfect accuracy</a:t>
            </a:r>
            <a:endParaRPr/>
          </a:p>
          <a:p>
            <a:pPr indent="-311150" lvl="0" marL="457200" rtl="0" algn="l">
              <a:spcBef>
                <a:spcPts val="0"/>
              </a:spcBef>
              <a:spcAft>
                <a:spcPts val="0"/>
              </a:spcAft>
              <a:buSzPts val="1300"/>
              <a:buChar char="●"/>
            </a:pPr>
            <a:r>
              <a:rPr lang="en"/>
              <a:t>With 9,000+ instances in the test set, is this really possible?</a:t>
            </a:r>
            <a:endParaRPr/>
          </a:p>
          <a:p>
            <a:pPr indent="-298450" lvl="1" marL="914400" rtl="0" algn="l">
              <a:spcBef>
                <a:spcPts val="0"/>
              </a:spcBef>
              <a:spcAft>
                <a:spcPts val="0"/>
              </a:spcAft>
              <a:buSzPts val="1100"/>
              <a:buChar char="○"/>
            </a:pPr>
            <a:r>
              <a:rPr lang="en"/>
              <a:t>RandomForest combines predictions of many decision trees</a:t>
            </a:r>
            <a:endParaRPr/>
          </a:p>
          <a:p>
            <a:pPr indent="-298450" lvl="1" marL="914400" rtl="0" algn="l">
              <a:spcBef>
                <a:spcPts val="0"/>
              </a:spcBef>
              <a:spcAft>
                <a:spcPts val="0"/>
              </a:spcAft>
              <a:buSzPts val="1100"/>
              <a:buChar char="○"/>
            </a:pPr>
            <a:r>
              <a:rPr lang="en"/>
              <a:t>If this accuracy was on the training data, this would be a case of possible overfitting - but this is test set</a:t>
            </a:r>
            <a:endParaRPr/>
          </a:p>
          <a:p>
            <a:pPr indent="-298450" lvl="2" marL="1371600" rtl="0" algn="l">
              <a:spcBef>
                <a:spcPts val="0"/>
              </a:spcBef>
              <a:spcAft>
                <a:spcPts val="0"/>
              </a:spcAft>
              <a:buSzPts val="1100"/>
              <a:buChar char="■"/>
            </a:pPr>
            <a:r>
              <a:rPr lang="en"/>
              <a:t>What if general variations across entire dataset are small enough RandomForest algorithm can “learn” the testing data as it trains?</a:t>
            </a:r>
            <a:endParaRPr/>
          </a:p>
          <a:p>
            <a:pPr indent="-298450" lvl="1" marL="914400" rtl="0" algn="l">
              <a:spcBef>
                <a:spcPts val="0"/>
              </a:spcBef>
              <a:spcAft>
                <a:spcPts val="0"/>
              </a:spcAft>
              <a:buSzPts val="1100"/>
              <a:buChar char="○"/>
            </a:pPr>
            <a:r>
              <a:rPr lang="en"/>
              <a:t>Also possible that class variable values (poisonous and edible) require such different values for predictions that the line between the two is obvious to a complex model like RandomForest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Missing values - which approach was better?</a:t>
            </a:r>
            <a:endParaRPr/>
          </a:p>
        </p:txBody>
      </p:sp>
      <p:sp>
        <p:nvSpPr>
          <p:cNvPr id="255" name="Google Shape;255;p4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Missing values as “?”</a:t>
            </a:r>
            <a:endParaRPr/>
          </a:p>
          <a:p>
            <a:pPr indent="-298450" lvl="1" marL="914400" rtl="0" algn="l">
              <a:spcBef>
                <a:spcPts val="0"/>
              </a:spcBef>
              <a:spcAft>
                <a:spcPts val="0"/>
              </a:spcAft>
              <a:buSzPts val="1100"/>
              <a:buChar char="○"/>
            </a:pPr>
            <a:r>
              <a:rPr lang="en"/>
              <a:t>88.67% average accuracy</a:t>
            </a:r>
            <a:endParaRPr/>
          </a:p>
          <a:p>
            <a:pPr indent="-298450" lvl="1" marL="914400" rtl="0" algn="l">
              <a:spcBef>
                <a:spcPts val="0"/>
              </a:spcBef>
              <a:spcAft>
                <a:spcPts val="0"/>
              </a:spcAft>
              <a:buSzPts val="1100"/>
              <a:buChar char="○"/>
            </a:pPr>
            <a:r>
              <a:rPr lang="en"/>
              <a:t>Performed noticeably better for DecisionTable</a:t>
            </a:r>
            <a:endParaRPr/>
          </a:p>
          <a:p>
            <a:pPr indent="-298450" lvl="2" marL="1371600" rtl="0" algn="l">
              <a:spcBef>
                <a:spcPts val="0"/>
              </a:spcBef>
              <a:spcAft>
                <a:spcPts val="0"/>
              </a:spcAft>
              <a:buSzPts val="1100"/>
              <a:buChar char="■"/>
            </a:pPr>
            <a:r>
              <a:rPr lang="en"/>
              <a:t>Why? </a:t>
            </a:r>
            <a:endParaRPr/>
          </a:p>
          <a:p>
            <a:pPr indent="-311150" lvl="0" marL="457200" rtl="0" algn="l">
              <a:spcBef>
                <a:spcPts val="0"/>
              </a:spcBef>
              <a:spcAft>
                <a:spcPts val="0"/>
              </a:spcAft>
              <a:buSzPts val="1300"/>
              <a:buChar char="●"/>
            </a:pPr>
            <a:r>
              <a:rPr lang="en"/>
              <a:t>Missing </a:t>
            </a:r>
            <a:r>
              <a:rPr lang="en"/>
              <a:t>values</a:t>
            </a:r>
            <a:r>
              <a:rPr lang="en"/>
              <a:t> as mean/mode</a:t>
            </a:r>
            <a:endParaRPr/>
          </a:p>
          <a:p>
            <a:pPr indent="-298450" lvl="1" marL="914400" rtl="0" algn="l">
              <a:spcBef>
                <a:spcPts val="0"/>
              </a:spcBef>
              <a:spcAft>
                <a:spcPts val="0"/>
              </a:spcAft>
              <a:buSzPts val="1100"/>
              <a:buChar char="○"/>
            </a:pPr>
            <a:r>
              <a:rPr lang="en"/>
              <a:t>89.81% average accuracy</a:t>
            </a:r>
            <a:endParaRPr/>
          </a:p>
          <a:p>
            <a:pPr indent="-298450" lvl="1" marL="914400" rtl="0" algn="l">
              <a:spcBef>
                <a:spcPts val="0"/>
              </a:spcBef>
              <a:spcAft>
                <a:spcPts val="0"/>
              </a:spcAft>
              <a:buSzPts val="1100"/>
              <a:buChar char="○"/>
            </a:pPr>
            <a:r>
              <a:rPr lang="en"/>
              <a:t>Performed noticeably better for J48</a:t>
            </a:r>
            <a:endParaRPr/>
          </a:p>
          <a:p>
            <a:pPr indent="-298450" lvl="2" marL="1371600" rtl="0" algn="l">
              <a:spcBef>
                <a:spcPts val="0"/>
              </a:spcBef>
              <a:spcAft>
                <a:spcPts val="0"/>
              </a:spcAft>
              <a:buSzPts val="1100"/>
              <a:buChar char="■"/>
            </a:pPr>
            <a:r>
              <a:rPr lang="en"/>
              <a:t>Why? </a:t>
            </a:r>
            <a:endParaRPr/>
          </a:p>
          <a:p>
            <a:pPr indent="-311150" lvl="0" marL="457200" rtl="0" algn="l">
              <a:spcBef>
                <a:spcPts val="0"/>
              </a:spcBef>
              <a:spcAft>
                <a:spcPts val="0"/>
              </a:spcAft>
              <a:buSzPts val="1300"/>
              <a:buChar char="●"/>
            </a:pPr>
            <a:r>
              <a:rPr lang="en" sz="1100"/>
              <a:t>I</a:t>
            </a:r>
            <a:r>
              <a:rPr lang="en" sz="1100"/>
              <a:t>nteractions with WEKA algorithms and set missing values, but not sure</a:t>
            </a:r>
            <a:endParaRPr/>
          </a:p>
        </p:txBody>
      </p:sp>
      <p:pic>
        <p:nvPicPr>
          <p:cNvPr id="256" name="Google Shape;256;p40"/>
          <p:cNvPicPr preferRelativeResize="0"/>
          <p:nvPr/>
        </p:nvPicPr>
        <p:blipFill>
          <a:blip r:embed="rId3">
            <a:alphaModFix/>
          </a:blip>
          <a:stretch>
            <a:fillRect/>
          </a:stretch>
        </p:blipFill>
        <p:spPr>
          <a:xfrm>
            <a:off x="3449100" y="2684278"/>
            <a:ext cx="3206774" cy="1982822"/>
          </a:xfrm>
          <a:prstGeom prst="rect">
            <a:avLst/>
          </a:prstGeom>
          <a:noFill/>
          <a:ln>
            <a:noFill/>
          </a:ln>
        </p:spPr>
      </p:pic>
      <p:pic>
        <p:nvPicPr>
          <p:cNvPr id="257" name="Google Shape;257;p40"/>
          <p:cNvPicPr preferRelativeResize="0"/>
          <p:nvPr/>
        </p:nvPicPr>
        <p:blipFill>
          <a:blip r:embed="rId4">
            <a:alphaModFix/>
          </a:blip>
          <a:stretch>
            <a:fillRect/>
          </a:stretch>
        </p:blipFill>
        <p:spPr>
          <a:xfrm>
            <a:off x="152400" y="2664900"/>
            <a:ext cx="3206775" cy="2002200"/>
          </a:xfrm>
          <a:prstGeom prst="rect">
            <a:avLst/>
          </a:prstGeom>
          <a:noFill/>
          <a:ln>
            <a:noFill/>
          </a:ln>
        </p:spPr>
      </p:pic>
      <p:pic>
        <p:nvPicPr>
          <p:cNvPr id="258" name="Google Shape;258;p40"/>
          <p:cNvPicPr preferRelativeResize="0"/>
          <p:nvPr/>
        </p:nvPicPr>
        <p:blipFill>
          <a:blip r:embed="rId5">
            <a:alphaModFix/>
          </a:blip>
          <a:stretch>
            <a:fillRect/>
          </a:stretch>
        </p:blipFill>
        <p:spPr>
          <a:xfrm>
            <a:off x="6842550" y="2571750"/>
            <a:ext cx="2176892" cy="2504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Discussion </a:t>
            </a:r>
            <a:endParaRPr/>
          </a:p>
        </p:txBody>
      </p:sp>
      <p:sp>
        <p:nvSpPr>
          <p:cNvPr id="264" name="Google Shape;264;p4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We learned how to use WEKA to successfully train and test a model that classified our own selected data of poisonous vs edible mushrooms with 100% accuracy</a:t>
            </a:r>
            <a:endParaRPr sz="1200"/>
          </a:p>
          <a:p>
            <a:pPr indent="-304800" lvl="0" marL="457200" rtl="0" algn="l">
              <a:spcBef>
                <a:spcPts val="0"/>
              </a:spcBef>
              <a:spcAft>
                <a:spcPts val="0"/>
              </a:spcAft>
              <a:buSzPts val="1200"/>
              <a:buChar char="●"/>
            </a:pPr>
            <a:r>
              <a:rPr lang="en" sz="1200"/>
              <a:t>Our dataset initially started off with 20 attributes, and our model could have possibly been improved had we not removed some of the attributes during our attribute selection step</a:t>
            </a:r>
            <a:endParaRPr sz="1200"/>
          </a:p>
          <a:p>
            <a:pPr indent="-304800" lvl="0" marL="457200" rtl="0" algn="l">
              <a:spcBef>
                <a:spcPts val="0"/>
              </a:spcBef>
              <a:spcAft>
                <a:spcPts val="0"/>
              </a:spcAft>
              <a:buSzPts val="1200"/>
              <a:buChar char="●"/>
            </a:pPr>
            <a:r>
              <a:rPr lang="en" sz="1200"/>
              <a:t>Even with many missing values, using mean/mode was still better than assigning a specific value for missing items</a:t>
            </a:r>
            <a:endParaRPr sz="1200"/>
          </a:p>
          <a:p>
            <a:pPr indent="-304800" lvl="0" marL="457200" rtl="0" algn="l">
              <a:spcBef>
                <a:spcPts val="0"/>
              </a:spcBef>
              <a:spcAft>
                <a:spcPts val="0"/>
              </a:spcAft>
              <a:buSzPts val="1200"/>
              <a:buChar char="●"/>
            </a:pPr>
            <a:r>
              <a:rPr lang="en" sz="1200"/>
              <a:t>Many of the attributes that were removed could have held solid predictive power of whether or not a certain mushroom is edible or poisonous</a:t>
            </a:r>
            <a:endParaRPr sz="1200"/>
          </a:p>
          <a:p>
            <a:pPr indent="-304800" lvl="1" marL="914400" rtl="0" algn="l">
              <a:spcBef>
                <a:spcPts val="0"/>
              </a:spcBef>
              <a:spcAft>
                <a:spcPts val="0"/>
              </a:spcAft>
              <a:buSzPts val="1200"/>
              <a:buChar char="○"/>
            </a:pPr>
            <a:r>
              <a:rPr lang="en" sz="1200"/>
              <a:t>Better attribute selection could be a key improvement from our project</a:t>
            </a:r>
            <a:endParaRPr sz="1200"/>
          </a:p>
          <a:p>
            <a:pPr indent="-304800" lvl="0" marL="457200" rtl="0" algn="l">
              <a:spcBef>
                <a:spcPts val="0"/>
              </a:spcBef>
              <a:spcAft>
                <a:spcPts val="0"/>
              </a:spcAft>
              <a:buSzPts val="1200"/>
              <a:buChar char="●"/>
            </a:pPr>
            <a:r>
              <a:rPr lang="en" sz="1200"/>
              <a:t>NaiveBayes and RandomForest performances</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80" name="Google Shape;80;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sz="1200"/>
              <a:t>UCI Repository</a:t>
            </a:r>
            <a:endParaRPr sz="1200"/>
          </a:p>
          <a:p>
            <a:pPr indent="-304800" lvl="0" marL="457200" rtl="0" algn="l">
              <a:spcBef>
                <a:spcPts val="0"/>
              </a:spcBef>
              <a:spcAft>
                <a:spcPts val="0"/>
              </a:spcAft>
              <a:buSzPts val="1200"/>
              <a:buChar char="●"/>
            </a:pPr>
            <a:r>
              <a:rPr lang="en" sz="1200"/>
              <a:t>61,069 instances</a:t>
            </a:r>
            <a:endParaRPr sz="1200"/>
          </a:p>
          <a:p>
            <a:pPr indent="-304800" lvl="0" marL="457200" rtl="0" algn="l">
              <a:spcBef>
                <a:spcPts val="0"/>
              </a:spcBef>
              <a:spcAft>
                <a:spcPts val="0"/>
              </a:spcAft>
              <a:buSzPts val="1200"/>
              <a:buChar char="●"/>
            </a:pPr>
            <a:r>
              <a:rPr lang="en" sz="1200"/>
              <a:t>Dimensionality of 20</a:t>
            </a:r>
            <a:endParaRPr sz="1200"/>
          </a:p>
          <a:p>
            <a:pPr indent="-304800" lvl="0" marL="457200" rtl="0" algn="l">
              <a:spcBef>
                <a:spcPts val="0"/>
              </a:spcBef>
              <a:spcAft>
                <a:spcPts val="0"/>
              </a:spcAft>
              <a:buSzPts val="1200"/>
              <a:buChar char="●"/>
            </a:pPr>
            <a:r>
              <a:rPr lang="en" sz="1200"/>
              <a:t>307,463 missing values total</a:t>
            </a:r>
            <a:endParaRPr sz="1200"/>
          </a:p>
          <a:p>
            <a:pPr indent="-304800" lvl="1" marL="914400" rtl="0" algn="l">
              <a:spcBef>
                <a:spcPts val="0"/>
              </a:spcBef>
              <a:spcAft>
                <a:spcPts val="0"/>
              </a:spcAft>
              <a:buSzPts val="1200"/>
              <a:buChar char="○"/>
            </a:pPr>
            <a:r>
              <a:rPr lang="en" sz="1200"/>
              <a:t>Concentrated in only a few specific columns</a:t>
            </a:r>
            <a:endParaRPr sz="1200"/>
          </a:p>
          <a:p>
            <a:pPr indent="-304800" lvl="1" marL="914400" rtl="0" algn="l">
              <a:spcBef>
                <a:spcPts val="0"/>
              </a:spcBef>
              <a:spcAft>
                <a:spcPts val="0"/>
              </a:spcAft>
              <a:buSzPts val="1200"/>
              <a:buChar char="○"/>
            </a:pPr>
            <a:r>
              <a:rPr lang="en" sz="1200"/>
              <a:t>How to deal with missing values?</a:t>
            </a:r>
            <a:endParaRPr sz="1200"/>
          </a:p>
          <a:p>
            <a:pPr indent="-304800" lvl="2" marL="1371600" rtl="0" algn="l">
              <a:spcBef>
                <a:spcPts val="0"/>
              </a:spcBef>
              <a:spcAft>
                <a:spcPts val="0"/>
              </a:spcAft>
              <a:buSzPts val="1200"/>
              <a:buChar char="■"/>
            </a:pPr>
            <a:r>
              <a:rPr lang="en" sz="1200"/>
              <a:t>If we replace with mean/mode, it is possible that our filled values make results worse (maybe only certain types of mushrooms had values for certain attributes, which could skew our results)</a:t>
            </a:r>
            <a:endParaRPr sz="1200"/>
          </a:p>
          <a:p>
            <a:pPr indent="-304800" lvl="2" marL="1371600" rtl="0" algn="l">
              <a:spcBef>
                <a:spcPts val="0"/>
              </a:spcBef>
              <a:spcAft>
                <a:spcPts val="0"/>
              </a:spcAft>
              <a:buSzPts val="1200"/>
              <a:buChar char="■"/>
            </a:pPr>
            <a:r>
              <a:rPr lang="en" sz="1200"/>
              <a:t>Also possible to use WEKA placeholder missing values</a:t>
            </a:r>
            <a:endParaRPr sz="1200"/>
          </a:p>
          <a:p>
            <a:pPr indent="-304800" lvl="2" marL="1371600" rtl="0" algn="l">
              <a:spcBef>
                <a:spcPts val="0"/>
              </a:spcBef>
              <a:spcAft>
                <a:spcPts val="0"/>
              </a:spcAft>
              <a:buSzPts val="1200"/>
              <a:buChar char="■"/>
            </a:pPr>
            <a:r>
              <a:rPr lang="en" sz="1200"/>
              <a:t>Is no information better than potentially bad information?</a:t>
            </a:r>
            <a:endParaRPr sz="1200"/>
          </a:p>
          <a:p>
            <a:pPr indent="-304800" lvl="0" marL="457200" rtl="0" algn="l">
              <a:spcBef>
                <a:spcPts val="0"/>
              </a:spcBef>
              <a:spcAft>
                <a:spcPts val="0"/>
              </a:spcAft>
              <a:buSzPts val="1200"/>
              <a:buChar char="●"/>
            </a:pPr>
            <a:r>
              <a:rPr lang="en" sz="1200"/>
              <a:t>Class distribution</a:t>
            </a:r>
            <a:endParaRPr sz="1200"/>
          </a:p>
          <a:p>
            <a:pPr indent="-304800" lvl="1" marL="914400" rtl="0" algn="l">
              <a:spcBef>
                <a:spcPts val="0"/>
              </a:spcBef>
              <a:spcAft>
                <a:spcPts val="0"/>
              </a:spcAft>
              <a:buSzPts val="1200"/>
              <a:buChar char="○"/>
            </a:pPr>
            <a:r>
              <a:rPr lang="en" sz="1200"/>
              <a:t>33,888 poisonous (55.5%)</a:t>
            </a:r>
            <a:endParaRPr sz="1200"/>
          </a:p>
          <a:p>
            <a:pPr indent="-304800" lvl="1" marL="914400" rtl="0" algn="l">
              <a:spcBef>
                <a:spcPts val="0"/>
              </a:spcBef>
              <a:spcAft>
                <a:spcPts val="0"/>
              </a:spcAft>
              <a:buSzPts val="1200"/>
              <a:buChar char="○"/>
            </a:pPr>
            <a:r>
              <a:rPr lang="en" sz="1200"/>
              <a:t>27,181 edible (44.5%)</a:t>
            </a:r>
            <a:endParaRPr sz="1200"/>
          </a:p>
          <a:p>
            <a:pPr indent="-304800" lvl="1" marL="914400" rtl="0" algn="l">
              <a:spcBef>
                <a:spcPts val="0"/>
              </a:spcBef>
              <a:spcAft>
                <a:spcPts val="0"/>
              </a:spcAft>
              <a:buSzPts val="1200"/>
              <a:buChar char="○"/>
            </a:pPr>
            <a:r>
              <a:rPr lang="en" sz="1200"/>
              <a:t>Unbalanced dataset</a:t>
            </a:r>
            <a:endParaRPr sz="1200"/>
          </a:p>
        </p:txBody>
      </p:sp>
      <p:pic>
        <p:nvPicPr>
          <p:cNvPr id="81" name="Google Shape;81;p15"/>
          <p:cNvPicPr preferRelativeResize="0"/>
          <p:nvPr/>
        </p:nvPicPr>
        <p:blipFill>
          <a:blip r:embed="rId3">
            <a:alphaModFix/>
          </a:blip>
          <a:stretch>
            <a:fillRect/>
          </a:stretch>
        </p:blipFill>
        <p:spPr>
          <a:xfrm>
            <a:off x="81775" y="1159088"/>
            <a:ext cx="4166400" cy="340271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Sources</a:t>
            </a:r>
            <a:endParaRPr/>
          </a:p>
        </p:txBody>
      </p:sp>
      <p:sp>
        <p:nvSpPr>
          <p:cNvPr id="270" name="Google Shape;270;p4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https://archive.ics.uci.edu/dataset/848/secondary+mushroom+dataset</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Attributes</a:t>
            </a:r>
            <a:endParaRPr/>
          </a:p>
        </p:txBody>
      </p:sp>
      <p:sp>
        <p:nvSpPr>
          <p:cNvPr id="87" name="Google Shape;87;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cap-diameter</a:t>
            </a:r>
            <a:r>
              <a:rPr lang="en" sz="1040">
                <a:solidFill>
                  <a:schemeClr val="dk1"/>
                </a:solidFill>
                <a:latin typeface="Times New Roman"/>
                <a:ea typeface="Times New Roman"/>
                <a:cs typeface="Times New Roman"/>
                <a:sym typeface="Times New Roman"/>
              </a:rPr>
              <a:t>: quantitative continuous, given as a float in centimeters (cm)</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cap-shape</a:t>
            </a:r>
            <a:r>
              <a:rPr lang="en" sz="1040">
                <a:solidFill>
                  <a:schemeClr val="dk1"/>
                </a:solidFill>
                <a:latin typeface="Times New Roman"/>
                <a:ea typeface="Times New Roman"/>
                <a:cs typeface="Times New Roman"/>
                <a:sym typeface="Times New Roman"/>
              </a:rPr>
              <a:t>: qualitative nominal, given as bell (b), conical (c), convex (x), flat (f), sunken (s), spherical (p), or others (o)</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cap-surface</a:t>
            </a:r>
            <a:r>
              <a:rPr lang="en" sz="1040">
                <a:solidFill>
                  <a:schemeClr val="dk1"/>
                </a:solidFill>
                <a:latin typeface="Times New Roman"/>
                <a:ea typeface="Times New Roman"/>
                <a:cs typeface="Times New Roman"/>
                <a:sym typeface="Times New Roman"/>
              </a:rPr>
              <a:t>: qualitative nominal, given as fibrous (i), grooves (g), scaly (y), smooth (s), shiny (h), leathery (l), silky (k), sticky (t), wrinkled (w), or fleshy (e)</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cap-color</a:t>
            </a:r>
            <a:r>
              <a:rPr lang="en" sz="1040">
                <a:solidFill>
                  <a:schemeClr val="dk1"/>
                </a:solidFill>
                <a:latin typeface="Times New Roman"/>
                <a:ea typeface="Times New Roman"/>
                <a:cs typeface="Times New Roman"/>
                <a:sym typeface="Times New Roman"/>
              </a:rPr>
              <a:t>: qualitative nominal, given as brown (n), buff (b), gray (g), green (r), pink (p), purple (u), red (e), white (w), yellow (y), blue (l), orange (o), or black (k)</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does-bruise-bleed</a:t>
            </a:r>
            <a:r>
              <a:rPr lang="en" sz="1040">
                <a:solidFill>
                  <a:schemeClr val="dk1"/>
                </a:solidFill>
                <a:latin typeface="Times New Roman"/>
                <a:ea typeface="Times New Roman"/>
                <a:cs typeface="Times New Roman"/>
                <a:sym typeface="Times New Roman"/>
              </a:rPr>
              <a:t>: qualitative nominal, given as bruises-or-bleeding (t) or no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gill-attachment</a:t>
            </a:r>
            <a:r>
              <a:rPr lang="en" sz="1040">
                <a:solidFill>
                  <a:schemeClr val="dk1"/>
                </a:solidFill>
                <a:latin typeface="Times New Roman"/>
                <a:ea typeface="Times New Roman"/>
                <a:cs typeface="Times New Roman"/>
                <a:sym typeface="Times New Roman"/>
              </a:rPr>
              <a:t>: qualitative nominal, given as adnate (a), adnexed (x), decurrent (d), free (e), sinuate (s), pores (p), none (f), or unknown (?)</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gill-spacing</a:t>
            </a:r>
            <a:r>
              <a:rPr lang="en" sz="1040">
                <a:solidFill>
                  <a:schemeClr val="dk1"/>
                </a:solidFill>
                <a:latin typeface="Times New Roman"/>
                <a:ea typeface="Times New Roman"/>
                <a:cs typeface="Times New Roman"/>
                <a:sym typeface="Times New Roman"/>
              </a:rPr>
              <a:t>: quantitative continuous, given as a float in centimeters (cm)</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gill-color</a:t>
            </a:r>
            <a:r>
              <a:rPr lang="en" sz="1040">
                <a:solidFill>
                  <a:schemeClr val="dk1"/>
                </a:solidFill>
                <a:latin typeface="Times New Roman"/>
                <a:ea typeface="Times New Roman"/>
                <a:cs typeface="Times New Roman"/>
                <a:sym typeface="Times New Roman"/>
              </a:rPr>
              <a:t>:  qualitative nominal, given as brown (n), buff (b), gray (g), green (r), pink (p), purple (u), red (e), white (w), yellow (y), blue (l), orange (o), black (k), or none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stem-height</a:t>
            </a:r>
            <a:r>
              <a:rPr lang="en" sz="1040">
                <a:solidFill>
                  <a:schemeClr val="dk1"/>
                </a:solidFill>
                <a:latin typeface="Times New Roman"/>
                <a:ea typeface="Times New Roman"/>
                <a:cs typeface="Times New Roman"/>
                <a:sym typeface="Times New Roman"/>
              </a:rPr>
              <a:t>: quantitative continuous, given as a float in centimeters (cm)</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stem-width</a:t>
            </a:r>
            <a:r>
              <a:rPr lang="en" sz="1040">
                <a:solidFill>
                  <a:schemeClr val="dk1"/>
                </a:solidFill>
                <a:latin typeface="Times New Roman"/>
                <a:ea typeface="Times New Roman"/>
                <a:cs typeface="Times New Roman"/>
                <a:sym typeface="Times New Roman"/>
              </a:rPr>
              <a:t>: quantitative continuous, given as a float in centimeters (cm)</a:t>
            </a:r>
            <a:endParaRPr sz="1040">
              <a:solidFill>
                <a:schemeClr val="dk1"/>
              </a:solidFill>
              <a:latin typeface="Times New Roman"/>
              <a:ea typeface="Times New Roman"/>
              <a:cs typeface="Times New Roman"/>
              <a:sym typeface="Times New Roman"/>
            </a:endParaRPr>
          </a:p>
          <a:p>
            <a:pPr indent="0" lvl="0" marL="0" rtl="0" algn="l">
              <a:lnSpc>
                <a:spcPct val="105000"/>
              </a:lnSpc>
              <a:spcBef>
                <a:spcPts val="0"/>
              </a:spcBef>
              <a:spcAft>
                <a:spcPts val="1200"/>
              </a:spcAft>
              <a:buSzPts val="770"/>
              <a:buNone/>
            </a:pPr>
            <a:r>
              <a:t/>
            </a:r>
            <a:endParaRPr sz="1460"/>
          </a:p>
        </p:txBody>
      </p:sp>
      <p:pic>
        <p:nvPicPr>
          <p:cNvPr id="88" name="Google Shape;88;p16"/>
          <p:cNvPicPr preferRelativeResize="0"/>
          <p:nvPr/>
        </p:nvPicPr>
        <p:blipFill>
          <a:blip r:embed="rId3">
            <a:alphaModFix/>
          </a:blip>
          <a:stretch>
            <a:fillRect/>
          </a:stretch>
        </p:blipFill>
        <p:spPr>
          <a:xfrm>
            <a:off x="225775" y="1228500"/>
            <a:ext cx="2738525" cy="268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Attributes continued</a:t>
            </a:r>
            <a:endParaRPr/>
          </a:p>
        </p:txBody>
      </p:sp>
      <p:sp>
        <p:nvSpPr>
          <p:cNvPr id="94" name="Google Shape;94;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stem-root</a:t>
            </a:r>
            <a:r>
              <a:rPr lang="en" sz="1040">
                <a:solidFill>
                  <a:schemeClr val="dk1"/>
                </a:solidFill>
                <a:latin typeface="Times New Roman"/>
                <a:ea typeface="Times New Roman"/>
                <a:cs typeface="Times New Roman"/>
                <a:sym typeface="Times New Roman"/>
              </a:rPr>
              <a:t>: qualitative nominal, given as bulbous (b), swollen (s), club (c), cup (u), equal (e), rhizomorphs (z), or rooted (r)</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stem-surface</a:t>
            </a:r>
            <a:r>
              <a:rPr lang="en" sz="1040">
                <a:solidFill>
                  <a:schemeClr val="dk1"/>
                </a:solidFill>
                <a:latin typeface="Times New Roman"/>
                <a:ea typeface="Times New Roman"/>
                <a:cs typeface="Times New Roman"/>
                <a:sym typeface="Times New Roman"/>
              </a:rPr>
              <a:t>: qualitative nominal, given as fibrous (i), grooves (g), scaly (y), smooth (s), shiny (h), leathery (l), silky (k), sticky (t), wrinkled (w), fleshy (e), or none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stem-color</a:t>
            </a:r>
            <a:r>
              <a:rPr lang="en" sz="1040">
                <a:solidFill>
                  <a:schemeClr val="dk1"/>
                </a:solidFill>
                <a:latin typeface="Times New Roman"/>
                <a:ea typeface="Times New Roman"/>
                <a:cs typeface="Times New Roman"/>
                <a:sym typeface="Times New Roman"/>
              </a:rPr>
              <a:t>: qualitative nominal, given as brown (n), buff (b), gray (g), green (r), pink (p), purple (u), red (e), white (w), yellow (y), blue (l), orange (o), black (k), or none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veil-type</a:t>
            </a:r>
            <a:r>
              <a:rPr lang="en" sz="1040">
                <a:solidFill>
                  <a:schemeClr val="dk1"/>
                </a:solidFill>
                <a:latin typeface="Times New Roman"/>
                <a:ea typeface="Times New Roman"/>
                <a:cs typeface="Times New Roman"/>
                <a:sym typeface="Times New Roman"/>
              </a:rPr>
              <a:t>: qualitative nominal, given as partial (p) or universal (u)</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veil-color</a:t>
            </a:r>
            <a:r>
              <a:rPr lang="en" sz="1040">
                <a:solidFill>
                  <a:schemeClr val="dk1"/>
                </a:solidFill>
                <a:latin typeface="Times New Roman"/>
                <a:ea typeface="Times New Roman"/>
                <a:cs typeface="Times New Roman"/>
                <a:sym typeface="Times New Roman"/>
              </a:rPr>
              <a:t>: qualitative nominal, given as brown (n), buff (b), gray (g), green (r), pink (p), purple (u), red (e), white (w), yellow (y), blue (l), orange (o), black (k), or none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has-ring</a:t>
            </a:r>
            <a:r>
              <a:rPr lang="en" sz="1040">
                <a:solidFill>
                  <a:schemeClr val="dk1"/>
                </a:solidFill>
                <a:latin typeface="Times New Roman"/>
                <a:ea typeface="Times New Roman"/>
                <a:cs typeface="Times New Roman"/>
                <a:sym typeface="Times New Roman"/>
              </a:rPr>
              <a:t>: qualitative nominal, given as ring (t) or none (f)</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ring-type</a:t>
            </a:r>
            <a:r>
              <a:rPr lang="en" sz="1040">
                <a:solidFill>
                  <a:schemeClr val="dk1"/>
                </a:solidFill>
                <a:latin typeface="Times New Roman"/>
                <a:ea typeface="Times New Roman"/>
                <a:cs typeface="Times New Roman"/>
                <a:sym typeface="Times New Roman"/>
              </a:rPr>
              <a:t>: qualitative nominal, given as cobwebby (c), evanescent (e), flaring (r), grooved (g), large (l), pendant (p), sheathing (s), zone (z), scaly (y), movable (m), none (f), or unknown (?) </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spore-print-color</a:t>
            </a:r>
            <a:r>
              <a:rPr lang="en" sz="1040">
                <a:solidFill>
                  <a:schemeClr val="dk1"/>
                </a:solidFill>
                <a:latin typeface="Times New Roman"/>
                <a:ea typeface="Times New Roman"/>
                <a:cs typeface="Times New Roman"/>
                <a:sym typeface="Times New Roman"/>
              </a:rPr>
              <a:t>: qualitative nominal, given as brown (n), buff (b), gray (g), green (r), pink (p), purple (u), red (e), white (w), yellow (y), blue (l), orange (o), or black (k)</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habitat</a:t>
            </a:r>
            <a:r>
              <a:rPr lang="en" sz="1040">
                <a:solidFill>
                  <a:schemeClr val="dk1"/>
                </a:solidFill>
                <a:latin typeface="Times New Roman"/>
                <a:ea typeface="Times New Roman"/>
                <a:cs typeface="Times New Roman"/>
                <a:sym typeface="Times New Roman"/>
              </a:rPr>
              <a:t>: qualitative nominal, given as grasses (g), leaves (l), meadows (m), paths (p), heaths (h), urban (u), waste (w), or woods (d)</a:t>
            </a:r>
            <a:endParaRPr sz="1040">
              <a:solidFill>
                <a:schemeClr val="dk1"/>
              </a:solidFill>
              <a:latin typeface="Times New Roman"/>
              <a:ea typeface="Times New Roman"/>
              <a:cs typeface="Times New Roman"/>
              <a:sym typeface="Times New Roman"/>
            </a:endParaRPr>
          </a:p>
          <a:p>
            <a:pPr indent="-294640" lvl="0" marL="457200" rtl="0" algn="l">
              <a:lnSpc>
                <a:spcPct val="105000"/>
              </a:lnSpc>
              <a:spcBef>
                <a:spcPts val="0"/>
              </a:spcBef>
              <a:spcAft>
                <a:spcPts val="0"/>
              </a:spcAft>
              <a:buClr>
                <a:schemeClr val="dk1"/>
              </a:buClr>
              <a:buSzPts val="1040"/>
              <a:buFont typeface="Times New Roman"/>
              <a:buAutoNum type="arabicPeriod"/>
            </a:pPr>
            <a:r>
              <a:rPr b="1" lang="en" sz="1040">
                <a:solidFill>
                  <a:schemeClr val="dk1"/>
                </a:solidFill>
                <a:latin typeface="Times New Roman"/>
                <a:ea typeface="Times New Roman"/>
                <a:cs typeface="Times New Roman"/>
                <a:sym typeface="Times New Roman"/>
              </a:rPr>
              <a:t>season</a:t>
            </a:r>
            <a:r>
              <a:rPr lang="en" sz="1040">
                <a:solidFill>
                  <a:schemeClr val="dk1"/>
                </a:solidFill>
                <a:latin typeface="Times New Roman"/>
                <a:ea typeface="Times New Roman"/>
                <a:cs typeface="Times New Roman"/>
                <a:sym typeface="Times New Roman"/>
              </a:rPr>
              <a:t>: qualitative nominal, given as spring (s), summer (u), autumn (a), or winter (w)</a:t>
            </a:r>
            <a:endParaRPr sz="1040">
              <a:solidFill>
                <a:schemeClr val="dk1"/>
              </a:solidFill>
              <a:latin typeface="Times New Roman"/>
              <a:ea typeface="Times New Roman"/>
              <a:cs typeface="Times New Roman"/>
              <a:sym typeface="Times New Roman"/>
            </a:endParaRPr>
          </a:p>
          <a:p>
            <a:pPr indent="0" lvl="0" marL="0" rtl="0" algn="l">
              <a:lnSpc>
                <a:spcPct val="105000"/>
              </a:lnSpc>
              <a:spcBef>
                <a:spcPts val="0"/>
              </a:spcBef>
              <a:spcAft>
                <a:spcPts val="0"/>
              </a:spcAft>
              <a:buClr>
                <a:schemeClr val="dk1"/>
              </a:buClr>
              <a:buSzPts val="770"/>
              <a:buFont typeface="Arial"/>
              <a:buNone/>
            </a:pPr>
            <a:r>
              <a:t/>
            </a:r>
            <a:endParaRPr sz="1460"/>
          </a:p>
          <a:p>
            <a:pPr indent="0" lvl="0" marL="0" rtl="0" algn="l">
              <a:spcBef>
                <a:spcPts val="1200"/>
              </a:spcBef>
              <a:spcAft>
                <a:spcPts val="1200"/>
              </a:spcAft>
              <a:buNone/>
            </a:pPr>
            <a:r>
              <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100" name="Google Shape;100;p1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2 approaches for missing values</a:t>
            </a:r>
            <a:endParaRPr/>
          </a:p>
          <a:p>
            <a:pPr indent="-298450" lvl="1" marL="914400" rtl="0" algn="l">
              <a:spcBef>
                <a:spcPts val="0"/>
              </a:spcBef>
              <a:spcAft>
                <a:spcPts val="0"/>
              </a:spcAft>
              <a:buSzPts val="1100"/>
              <a:buChar char="○"/>
            </a:pPr>
            <a:r>
              <a:rPr lang="en"/>
              <a:t>Replaced with “?” using WEKA</a:t>
            </a:r>
            <a:endParaRPr/>
          </a:p>
          <a:p>
            <a:pPr indent="-298450" lvl="2" marL="1371600" rtl="0" algn="l">
              <a:spcBef>
                <a:spcPts val="0"/>
              </a:spcBef>
              <a:spcAft>
                <a:spcPts val="0"/>
              </a:spcAft>
              <a:buSzPts val="1100"/>
              <a:buChar char="■"/>
            </a:pPr>
            <a:r>
              <a:rPr lang="en"/>
              <a:t>Default missingValue for WEKA, we wanted to explore how this interacted</a:t>
            </a:r>
            <a:endParaRPr/>
          </a:p>
          <a:p>
            <a:pPr indent="-298450" lvl="1" marL="914400" rtl="0" algn="l">
              <a:spcBef>
                <a:spcPts val="0"/>
              </a:spcBef>
              <a:spcAft>
                <a:spcPts val="0"/>
              </a:spcAft>
              <a:buSzPts val="1100"/>
              <a:buChar char="○"/>
            </a:pPr>
            <a:r>
              <a:rPr lang="en"/>
              <a:t>Mean/mode</a:t>
            </a:r>
            <a:endParaRPr/>
          </a:p>
          <a:p>
            <a:pPr indent="-311150" lvl="0" marL="457200" rtl="0" algn="l">
              <a:spcBef>
                <a:spcPts val="0"/>
              </a:spcBef>
              <a:spcAft>
                <a:spcPts val="0"/>
              </a:spcAft>
              <a:buSzPts val="1300"/>
              <a:buChar char="●"/>
            </a:pPr>
            <a:r>
              <a:rPr lang="en"/>
              <a:t>Fixed issue with dataset not loading in WEKA with GenericObjectEditor window</a:t>
            </a:r>
            <a:endParaRPr/>
          </a:p>
          <a:p>
            <a:pPr indent="-298450" lvl="1" marL="914400" rtl="0" algn="l">
              <a:spcBef>
                <a:spcPts val="0"/>
              </a:spcBef>
              <a:spcAft>
                <a:spcPts val="0"/>
              </a:spcAft>
              <a:buSzPts val="1100"/>
              <a:buChar char="○"/>
            </a:pPr>
            <a:r>
              <a:rPr lang="en"/>
              <a:t>WEKA assumes .csv files have values separated by commas, but our values had semicolons</a:t>
            </a:r>
            <a:endParaRPr/>
          </a:p>
          <a:p>
            <a:pPr indent="-298450" lvl="1" marL="914400" rtl="0" algn="l">
              <a:spcBef>
                <a:spcPts val="0"/>
              </a:spcBef>
              <a:spcAft>
                <a:spcPts val="0"/>
              </a:spcAft>
              <a:buSzPts val="1100"/>
              <a:buChar char="○"/>
            </a:pPr>
            <a:r>
              <a:rPr lang="en"/>
              <a:t>Edited </a:t>
            </a:r>
            <a:r>
              <a:rPr i="1" lang="en"/>
              <a:t>fieldSeparator</a:t>
            </a:r>
            <a:r>
              <a:rPr lang="en"/>
              <a:t> value</a:t>
            </a:r>
            <a:endParaRPr/>
          </a:p>
          <a:p>
            <a:pPr indent="-311150" lvl="0" marL="457200" rtl="0" algn="l">
              <a:spcBef>
                <a:spcPts val="0"/>
              </a:spcBef>
              <a:spcAft>
                <a:spcPts val="0"/>
              </a:spcAft>
              <a:buSzPts val="1300"/>
              <a:buChar char="●"/>
            </a:pPr>
            <a:r>
              <a:rPr lang="en"/>
              <a:t>Class variable was originally set to the last attribute in the file (</a:t>
            </a:r>
            <a:r>
              <a:rPr b="1" lang="en"/>
              <a:t>habitat</a:t>
            </a:r>
            <a:r>
              <a:rPr lang="en"/>
              <a:t>)</a:t>
            </a:r>
            <a:endParaRPr/>
          </a:p>
          <a:p>
            <a:pPr indent="-311150" lvl="0" marL="457200" rtl="0" algn="l">
              <a:spcBef>
                <a:spcPts val="0"/>
              </a:spcBef>
              <a:spcAft>
                <a:spcPts val="0"/>
              </a:spcAft>
              <a:buSzPts val="1300"/>
              <a:buChar char="●"/>
            </a:pPr>
            <a:r>
              <a:rPr lang="en"/>
              <a:t>No normalization necessary</a:t>
            </a:r>
            <a:endParaRPr/>
          </a:p>
          <a:p>
            <a:pPr indent="-298450" lvl="1" marL="914400" rtl="0" algn="l">
              <a:spcBef>
                <a:spcPts val="0"/>
              </a:spcBef>
              <a:spcAft>
                <a:spcPts val="0"/>
              </a:spcAft>
              <a:buSzPts val="1100"/>
              <a:buChar char="○"/>
            </a:pPr>
            <a:r>
              <a:rPr lang="en"/>
              <a:t>All quantitative attributes (those with width, height, etc.) were relatively small and were confined to the same ranges of values</a:t>
            </a:r>
            <a:endParaRPr/>
          </a:p>
          <a:p>
            <a:pPr indent="-311150" lvl="0" marL="457200" rtl="0" algn="l">
              <a:spcBef>
                <a:spcPts val="0"/>
              </a:spcBef>
              <a:spcAft>
                <a:spcPts val="0"/>
              </a:spcAft>
              <a:buSzPts val="1300"/>
              <a:buChar char="●"/>
            </a:pPr>
            <a:r>
              <a:rPr lang="en"/>
              <a:t>No derived attributes</a:t>
            </a:r>
            <a:endParaRPr/>
          </a:p>
          <a:p>
            <a:pPr indent="0" lvl="0" marL="0" rtl="0" algn="l">
              <a:spcBef>
                <a:spcPts val="1200"/>
              </a:spcBef>
              <a:spcAft>
                <a:spcPts val="1200"/>
              </a:spcAft>
              <a:buNone/>
            </a:pPr>
            <a:r>
              <a:t/>
            </a:r>
            <a:endParaRPr/>
          </a:p>
        </p:txBody>
      </p:sp>
      <p:pic>
        <p:nvPicPr>
          <p:cNvPr id="101" name="Google Shape;101;p18"/>
          <p:cNvPicPr preferRelativeResize="0"/>
          <p:nvPr/>
        </p:nvPicPr>
        <p:blipFill>
          <a:blip r:embed="rId3">
            <a:alphaModFix/>
          </a:blip>
          <a:stretch>
            <a:fillRect/>
          </a:stretch>
        </p:blipFill>
        <p:spPr>
          <a:xfrm>
            <a:off x="492600" y="1162350"/>
            <a:ext cx="2901300" cy="35367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Train/Validation/Test Split</a:t>
            </a:r>
            <a:endParaRPr sz="2500"/>
          </a:p>
        </p:txBody>
      </p:sp>
      <p:sp>
        <p:nvSpPr>
          <p:cNvPr id="107" name="Google Shape;107;p1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200"/>
              <a:t>To split our dataset into training, validation, and testing sets, we used a Python script that employed pandas, sklearn, scipy.io, and the arff libraries</a:t>
            </a:r>
            <a:endParaRPr sz="1200"/>
          </a:p>
          <a:p>
            <a:pPr indent="-304800" lvl="1" marL="914400" rtl="0" algn="l">
              <a:spcBef>
                <a:spcPts val="0"/>
              </a:spcBef>
              <a:spcAft>
                <a:spcPts val="0"/>
              </a:spcAft>
              <a:buSzPts val="1200"/>
              <a:buChar char="○"/>
            </a:pPr>
            <a:r>
              <a:rPr lang="en" sz="1200"/>
              <a:t>Used the stratify parameter to ensure that the training, validation, and testing datasets would all maintain the same proportions between class labels</a:t>
            </a:r>
            <a:endParaRPr sz="1200"/>
          </a:p>
          <a:p>
            <a:pPr indent="-304800" lvl="1" marL="914400" rtl="0" algn="l">
              <a:spcBef>
                <a:spcPts val="0"/>
              </a:spcBef>
              <a:spcAft>
                <a:spcPts val="0"/>
              </a:spcAft>
              <a:buSzPts val="1200"/>
              <a:buChar char="○"/>
            </a:pPr>
            <a:r>
              <a:rPr lang="en" sz="1200"/>
              <a:t>For our data, the ratio between p (poisonous) to e (edible) instances was around 1.25, so all of the split datasets would also need to have this ratio</a:t>
            </a:r>
            <a:endParaRPr sz="1200"/>
          </a:p>
          <a:p>
            <a:pPr indent="-304800" lvl="1" marL="914400" rtl="0" algn="l">
              <a:spcBef>
                <a:spcPts val="0"/>
              </a:spcBef>
              <a:spcAft>
                <a:spcPts val="0"/>
              </a:spcAft>
              <a:buSzPts val="1200"/>
              <a:buChar char="○"/>
            </a:pPr>
            <a:r>
              <a:rPr lang="en" sz="1200"/>
              <a:t>70:15:15 split between the training, validation, and testing datasets</a:t>
            </a:r>
            <a:endParaRPr sz="1200"/>
          </a:p>
          <a:p>
            <a:pPr indent="-304800" lvl="2" marL="1371600" rtl="0" algn="l">
              <a:spcBef>
                <a:spcPts val="0"/>
              </a:spcBef>
              <a:spcAft>
                <a:spcPts val="0"/>
              </a:spcAft>
              <a:buSzPts val="1200"/>
              <a:buChar char="■"/>
            </a:pPr>
            <a:r>
              <a:rPr lang="en" sz="1200"/>
              <a:t>42,672 instances, 9174 instances, and 9175 instances respectively</a:t>
            </a:r>
            <a:endParaRPr sz="1200"/>
          </a:p>
        </p:txBody>
      </p:sp>
      <p:pic>
        <p:nvPicPr>
          <p:cNvPr id="108" name="Google Shape;108;p19"/>
          <p:cNvPicPr preferRelativeResize="0"/>
          <p:nvPr/>
        </p:nvPicPr>
        <p:blipFill>
          <a:blip r:embed="rId3">
            <a:alphaModFix/>
          </a:blip>
          <a:stretch>
            <a:fillRect/>
          </a:stretch>
        </p:blipFill>
        <p:spPr>
          <a:xfrm>
            <a:off x="1237229" y="1543250"/>
            <a:ext cx="1661025" cy="305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Python Script</a:t>
            </a:r>
            <a:endParaRPr/>
          </a:p>
        </p:txBody>
      </p:sp>
      <p:sp>
        <p:nvSpPr>
          <p:cNvPr id="114" name="Google Shape;114;p20"/>
          <p:cNvSpPr txBox="1"/>
          <p:nvPr>
            <p:ph idx="1" type="body"/>
          </p:nvPr>
        </p:nvSpPr>
        <p:spPr>
          <a:xfrm>
            <a:off x="4644675" y="0"/>
            <a:ext cx="4166400" cy="45996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import pandas as pd</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from sklearn.model_selection import train_test_split</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from scipy.io import arff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import arff as liac_arff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data, meta = arff.loadarff('data.arff')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df = pd.DataFrame(data)</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def decode_bytes(df):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for col in df.select_dtypes([object]):</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df[col] = df[col].apply(lambda x: x.decode('utf-8') if isinstance(x, bytes) else x)</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return df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df = decode_bytes(df)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X = df.iloc[:, :-1]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y = df.iloc[:, -1]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X_train, X_temp, y_train, y_temp = train_test_split(X, y, test_size=0.3, stratify=y, random_state=42)</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X_val, X_test, y_val, y_test = train_test_split(X_temp, y_temp, test_size=0.5, stratify=y_temp, random_state=42)</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train_set = pd.concat([y_train, X_train], axis=1)</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val_set = pd.concat([y_val, X_val], axis=1)</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test_set = pd.concat([y_test, X_test], axis=1)</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def save_to_arff(df, filename, meta):</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arff_data =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'description':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'relation': 'dataset',</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'attributes': [(name, list(df[name].unique())) if df[name].dtype == 'object' else (name, 'REAL') for name in df.columns],</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'data': df.values.tolist()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with open(filename, 'w') as 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        liac_arff.dump(arff_data, f)</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save_to_arff(train_set, 'train_set.arff', meta)</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save_to_arff(val_set, 'val_set.arff', meta)</a:t>
            </a:r>
            <a:endParaRPr sz="777">
              <a:solidFill>
                <a:srgbClr val="000000"/>
              </a:solidFill>
              <a:highlight>
                <a:srgbClr val="FFFFFF"/>
              </a:highlight>
              <a:latin typeface="Courier New"/>
              <a:ea typeface="Courier New"/>
              <a:cs typeface="Courier New"/>
              <a:sym typeface="Courier New"/>
            </a:endParaRPr>
          </a:p>
          <a:p>
            <a:pPr indent="457200" lvl="0" marL="0" rtl="0" algn="l">
              <a:lnSpc>
                <a:spcPct val="95000"/>
              </a:lnSpc>
              <a:spcBef>
                <a:spcPts val="0"/>
              </a:spcBef>
              <a:spcAft>
                <a:spcPts val="0"/>
              </a:spcAft>
              <a:buSzPts val="605"/>
              <a:buNone/>
            </a:pPr>
            <a:r>
              <a:rPr lang="en" sz="777">
                <a:solidFill>
                  <a:srgbClr val="000000"/>
                </a:solidFill>
                <a:highlight>
                  <a:srgbClr val="FFFFFF"/>
                </a:highlight>
                <a:latin typeface="Courier New"/>
                <a:ea typeface="Courier New"/>
                <a:cs typeface="Courier New"/>
                <a:sym typeface="Courier New"/>
              </a:rPr>
              <a:t>save_to_arff(test_set, 'test_set.arff', meta)</a:t>
            </a:r>
            <a:endParaRPr sz="914"/>
          </a:p>
        </p:txBody>
      </p:sp>
      <p:pic>
        <p:nvPicPr>
          <p:cNvPr id="115" name="Google Shape;115;p20"/>
          <p:cNvPicPr preferRelativeResize="0"/>
          <p:nvPr/>
        </p:nvPicPr>
        <p:blipFill>
          <a:blip r:embed="rId3">
            <a:alphaModFix/>
          </a:blip>
          <a:stretch>
            <a:fillRect/>
          </a:stretch>
        </p:blipFill>
        <p:spPr>
          <a:xfrm>
            <a:off x="240504" y="1445475"/>
            <a:ext cx="3473050" cy="2604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Attribute Selection</a:t>
            </a:r>
            <a:endParaRPr/>
          </a:p>
        </p:txBody>
      </p:sp>
      <p:sp>
        <p:nvSpPr>
          <p:cNvPr id="121" name="Google Shape;121;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CfsSubsetEval</a:t>
            </a:r>
            <a:endParaRPr sz="1400"/>
          </a:p>
          <a:p>
            <a:pPr indent="-317500" lvl="1" marL="914400" rtl="0" algn="l">
              <a:spcBef>
                <a:spcPts val="0"/>
              </a:spcBef>
              <a:spcAft>
                <a:spcPts val="0"/>
              </a:spcAft>
              <a:buSzPts val="1400"/>
              <a:buChar char="○"/>
            </a:pPr>
            <a:r>
              <a:rPr lang="en" sz="1200"/>
              <a:t>Uses a combination of the individual predicting power of each attribute and the redundancy of the predictions to select attributes</a:t>
            </a:r>
            <a:endParaRPr sz="1400"/>
          </a:p>
          <a:p>
            <a:pPr indent="-317500" lvl="0" marL="457200" rtl="0" algn="l">
              <a:spcBef>
                <a:spcPts val="0"/>
              </a:spcBef>
              <a:spcAft>
                <a:spcPts val="0"/>
              </a:spcAft>
              <a:buSzPts val="1400"/>
              <a:buChar char="●"/>
            </a:pPr>
            <a:r>
              <a:rPr lang="en" sz="1400"/>
              <a:t>CorrelationAttributeEval</a:t>
            </a:r>
            <a:endParaRPr sz="1400"/>
          </a:p>
          <a:p>
            <a:pPr indent="-317500" lvl="1" marL="914400" rtl="0" algn="l">
              <a:spcBef>
                <a:spcPts val="0"/>
              </a:spcBef>
              <a:spcAft>
                <a:spcPts val="0"/>
              </a:spcAft>
              <a:buSzPts val="1400"/>
              <a:buChar char="○"/>
            </a:pPr>
            <a:r>
              <a:rPr lang="en" sz="1200"/>
              <a:t>Orders attributes by using Pearson Correlation between each individual attribute and the class</a:t>
            </a:r>
            <a:endParaRPr sz="1400"/>
          </a:p>
          <a:p>
            <a:pPr indent="-317500" lvl="0" marL="457200" rtl="0" algn="l">
              <a:spcBef>
                <a:spcPts val="0"/>
              </a:spcBef>
              <a:spcAft>
                <a:spcPts val="0"/>
              </a:spcAft>
              <a:buSzPts val="1400"/>
              <a:buChar char="●"/>
            </a:pPr>
            <a:r>
              <a:rPr lang="en" sz="1400"/>
              <a:t>InfoGainAttributeEval</a:t>
            </a:r>
            <a:endParaRPr sz="1400"/>
          </a:p>
          <a:p>
            <a:pPr indent="-317500" lvl="1" marL="914400" rtl="0" algn="l">
              <a:spcBef>
                <a:spcPts val="0"/>
              </a:spcBef>
              <a:spcAft>
                <a:spcPts val="0"/>
              </a:spcAft>
              <a:buSzPts val="1400"/>
              <a:buChar char="○"/>
            </a:pPr>
            <a:r>
              <a:rPr lang="en" sz="1200"/>
              <a:t>Sorts attributes based on information gain/entropy loss</a:t>
            </a:r>
            <a:endParaRPr sz="1200"/>
          </a:p>
          <a:p>
            <a:pPr indent="-317500" lvl="0" marL="457200" rtl="0" algn="l">
              <a:spcBef>
                <a:spcPts val="0"/>
              </a:spcBef>
              <a:spcAft>
                <a:spcPts val="0"/>
              </a:spcAft>
              <a:buSzPts val="1400"/>
              <a:buChar char="●"/>
            </a:pPr>
            <a:r>
              <a:rPr lang="en" sz="1400"/>
              <a:t>OneRAttributeEval</a:t>
            </a:r>
            <a:endParaRPr sz="1400"/>
          </a:p>
          <a:p>
            <a:pPr indent="-317500" lvl="1" marL="914400" rtl="0" algn="l">
              <a:spcBef>
                <a:spcPts val="0"/>
              </a:spcBef>
              <a:spcAft>
                <a:spcPts val="0"/>
              </a:spcAft>
              <a:buSzPts val="1400"/>
              <a:buChar char="○"/>
            </a:pPr>
            <a:r>
              <a:rPr lang="en" sz="1200"/>
              <a:t>Chooses attributes with OneR Classifier (uses a ruleset based on one attribute)</a:t>
            </a:r>
            <a:endParaRPr sz="1400"/>
          </a:p>
          <a:p>
            <a:pPr indent="-317500" lvl="0" marL="457200" rtl="0" algn="l">
              <a:spcBef>
                <a:spcPts val="0"/>
              </a:spcBef>
              <a:spcAft>
                <a:spcPts val="0"/>
              </a:spcAft>
              <a:buSzPts val="1400"/>
              <a:buChar char="●"/>
            </a:pPr>
            <a:r>
              <a:rPr lang="en" sz="1400"/>
              <a:t>Intuitive selection</a:t>
            </a:r>
            <a:endParaRPr sz="1400"/>
          </a:p>
        </p:txBody>
      </p:sp>
      <p:pic>
        <p:nvPicPr>
          <p:cNvPr id="122" name="Google Shape;122;p21"/>
          <p:cNvPicPr preferRelativeResize="0"/>
          <p:nvPr/>
        </p:nvPicPr>
        <p:blipFill>
          <a:blip r:embed="rId3">
            <a:alphaModFix/>
          </a:blip>
          <a:stretch>
            <a:fillRect/>
          </a:stretch>
        </p:blipFill>
        <p:spPr>
          <a:xfrm>
            <a:off x="240450" y="1335225"/>
            <a:ext cx="2430351" cy="238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